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drawings/drawing1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drawings/drawing1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4"/>
  </p:notesMasterIdLst>
  <p:sldIdLst>
    <p:sldId id="256" r:id="rId2"/>
    <p:sldId id="257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8" r:id="rId14"/>
    <p:sldId id="356" r:id="rId15"/>
    <p:sldId id="340" r:id="rId16"/>
    <p:sldId id="355" r:id="rId17"/>
    <p:sldId id="341" r:id="rId18"/>
    <p:sldId id="343" r:id="rId19"/>
    <p:sldId id="344" r:id="rId20"/>
    <p:sldId id="345" r:id="rId21"/>
    <p:sldId id="346" r:id="rId22"/>
    <p:sldId id="277" r:id="rId23"/>
    <p:sldId id="348" r:id="rId24"/>
    <p:sldId id="323" r:id="rId25"/>
    <p:sldId id="349" r:id="rId26"/>
    <p:sldId id="322" r:id="rId27"/>
    <p:sldId id="280" r:id="rId28"/>
    <p:sldId id="288" r:id="rId29"/>
    <p:sldId id="289" r:id="rId30"/>
    <p:sldId id="350" r:id="rId31"/>
    <p:sldId id="351" r:id="rId32"/>
    <p:sldId id="359" r:id="rId33"/>
    <p:sldId id="352" r:id="rId34"/>
    <p:sldId id="320" r:id="rId35"/>
    <p:sldId id="293" r:id="rId36"/>
    <p:sldId id="357" r:id="rId37"/>
    <p:sldId id="360" r:id="rId38"/>
    <p:sldId id="358" r:id="rId39"/>
    <p:sldId id="298" r:id="rId40"/>
    <p:sldId id="284" r:id="rId41"/>
    <p:sldId id="286" r:id="rId42"/>
    <p:sldId id="324" r:id="rId43"/>
    <p:sldId id="325" r:id="rId44"/>
    <p:sldId id="295" r:id="rId45"/>
    <p:sldId id="287" r:id="rId46"/>
    <p:sldId id="297" r:id="rId47"/>
    <p:sldId id="291" r:id="rId48"/>
    <p:sldId id="353" r:id="rId49"/>
    <p:sldId id="361" r:id="rId50"/>
    <p:sldId id="294" r:id="rId51"/>
    <p:sldId id="354" r:id="rId52"/>
    <p:sldId id="296" r:id="rId5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FE9"/>
    <a:srgbClr val="BB51BB"/>
    <a:srgbClr val="B687DD"/>
    <a:srgbClr val="EDF7FD"/>
    <a:srgbClr val="DC303C"/>
    <a:srgbClr val="F19437"/>
    <a:srgbClr val="64B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317" autoAdjust="0"/>
  </p:normalViewPr>
  <p:slideViewPr>
    <p:cSldViewPr>
      <p:cViewPr>
        <p:scale>
          <a:sx n="89" d="100"/>
          <a:sy n="89" d="100"/>
        </p:scale>
        <p:origin x="-227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05149004997767E-2"/>
          <c:y val="9.1394710004276736E-2"/>
          <c:w val="0.96680514094983871"/>
          <c:h val="0.73271601638319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4.5265716886583596E-3"/>
                  <c:y val="1.305638714346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833832286080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4623</c:v>
                </c:pt>
                <c:pt idx="1">
                  <c:v>5123.3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3.0177144591055733E-3"/>
                  <c:y val="1.5667664572161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Лист1!$B$3:$C$3</c:f>
              <c:numCache>
                <c:formatCode>0</c:formatCode>
                <c:ptCount val="2"/>
                <c:pt idx="0">
                  <c:v>4595.8</c:v>
                </c:pt>
                <c:pt idx="1">
                  <c:v>5094.6000000000004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01696"/>
        <c:axId val="65903232"/>
      </c:barChart>
      <c:catAx>
        <c:axId val="6590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65903232"/>
        <c:crosses val="autoZero"/>
        <c:auto val="1"/>
        <c:lblAlgn val="ctr"/>
        <c:lblOffset val="100"/>
        <c:noMultiLvlLbl val="0"/>
      </c:catAx>
      <c:valAx>
        <c:axId val="65903232"/>
        <c:scaling>
          <c:orientation val="minMax"/>
          <c:max val="5200"/>
          <c:min val="4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59016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41373777636677"/>
          <c:y val="0"/>
          <c:w val="0.68773076139688183"/>
          <c:h val="0.567958205284841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аренды земли</c:v>
                </c:pt>
              </c:strCache>
            </c:strRef>
          </c:tx>
          <c:spPr>
            <a:solidFill>
              <a:srgbClr val="883FE9"/>
            </a:solidFill>
          </c:spPr>
          <c:invertIfNegative val="0"/>
          <c:dLbls>
            <c:dLbl>
              <c:idx val="0"/>
              <c:layout>
                <c:manualLayout>
                  <c:x val="-8.3146113395024483E-3"/>
                  <c:y val="-0.19785191006425989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79 983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555162728452544E-3"/>
                  <c:y val="-0.22513444115133496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88 827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555162728452544E-3"/>
                  <c:y val="-0.2039263690577558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79 031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96915053112602E-3"/>
                  <c:y val="-0.1855555442718382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80 323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76059.006999999998</c:v>
                </c:pt>
                <c:pt idx="1">
                  <c:v>86172.28</c:v>
                </c:pt>
                <c:pt idx="2">
                  <c:v>74408</c:v>
                </c:pt>
                <c:pt idx="3">
                  <c:v>75489.02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rgbClr val="883FE9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Лист1!$B$3:$E$3</c:f>
              <c:numCache>
                <c:formatCode>#,##0</c:formatCode>
                <c:ptCount val="4"/>
                <c:pt idx="0">
                  <c:v>3616.4549999999999</c:v>
                </c:pt>
                <c:pt idx="1">
                  <c:v>2347.1999999999998</c:v>
                </c:pt>
                <c:pt idx="2">
                  <c:v>3350</c:v>
                </c:pt>
                <c:pt idx="3">
                  <c:v>3582.39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Прочие доходы от использования имущества</c:v>
                </c:pt>
              </c:strCache>
            </c:strRef>
          </c:tx>
          <c:spPr>
            <a:solidFill>
              <a:srgbClr val="883FE9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Лист1!$B$4:$E$4</c:f>
              <c:numCache>
                <c:formatCode>#,##0</c:formatCode>
                <c:ptCount val="4"/>
                <c:pt idx="0">
                  <c:v>307.7</c:v>
                </c:pt>
                <c:pt idx="1">
                  <c:v>307.7</c:v>
                </c:pt>
                <c:pt idx="2">
                  <c:v>1272.5999999999999</c:v>
                </c:pt>
                <c:pt idx="3">
                  <c:v>1252.01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168668160"/>
        <c:axId val="168674048"/>
      </c:barChart>
      <c:catAx>
        <c:axId val="168668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68674048"/>
        <c:crosses val="autoZero"/>
        <c:auto val="1"/>
        <c:lblAlgn val="ctr"/>
        <c:lblOffset val="100"/>
        <c:noMultiLvlLbl val="0"/>
      </c:catAx>
      <c:valAx>
        <c:axId val="168674048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6866816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56026823230467E-2"/>
          <c:y val="9.0486776105791158E-2"/>
          <c:w val="0.96683654332804425"/>
          <c:h val="0.69863608233991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074298487252604E-3"/>
                  <c:y val="8.5078130089245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148596974505209E-3"/>
                  <c:y val="0.10197055566412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445790923515627E-3"/>
                  <c:y val="9.0486776105791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71492436263014E-3"/>
                  <c:y val="9.048677610579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23428</c:v>
                </c:pt>
                <c:pt idx="1">
                  <c:v>23477.4</c:v>
                </c:pt>
                <c:pt idx="2">
                  <c:v>21850</c:v>
                </c:pt>
                <c:pt idx="3">
                  <c:v>21903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68195200"/>
        <c:axId val="168196736"/>
      </c:barChart>
      <c:catAx>
        <c:axId val="168195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68196736"/>
        <c:crosses val="autoZero"/>
        <c:auto val="1"/>
        <c:lblAlgn val="ctr"/>
        <c:lblOffset val="100"/>
        <c:noMultiLvlLbl val="0"/>
      </c:catAx>
      <c:valAx>
        <c:axId val="168196736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681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59186777794626"/>
          <c:y val="3.1053943489829504E-2"/>
          <c:w val="0.65040813222205374"/>
          <c:h val="0.522354612292375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rgbClr val="883FE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4376651420853480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81 951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356230207536669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46 595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70962573849998E-3"/>
                  <c:y val="-0.4737839892349826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89 022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5033710101228651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91 034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4390.7</c:v>
                </c:pt>
                <c:pt idx="1">
                  <c:v>0</c:v>
                </c:pt>
                <c:pt idx="2">
                  <c:v>6585.2089999999998</c:v>
                </c:pt>
                <c:pt idx="3">
                  <c:v>3455.665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Доходы от продажи земли</c:v>
                </c:pt>
              </c:strCache>
            </c:strRef>
          </c:tx>
          <c:spPr>
            <a:solidFill>
              <a:srgbClr val="883FE9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Лист1!$B$3:$E$3</c:f>
              <c:numCache>
                <c:formatCode>#,##0</c:formatCode>
                <c:ptCount val="4"/>
                <c:pt idx="0">
                  <c:v>55678.8</c:v>
                </c:pt>
                <c:pt idx="1">
                  <c:v>41113</c:v>
                </c:pt>
                <c:pt idx="2">
                  <c:v>56813.1</c:v>
                </c:pt>
                <c:pt idx="3">
                  <c:v>58815.68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Плата за увеличение площади земельных участков</c:v>
                </c:pt>
              </c:strCache>
            </c:strRef>
          </c:tx>
          <c:spPr>
            <a:solidFill>
              <a:srgbClr val="883FE9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Лист1!$B$4:$E$4</c:f>
              <c:numCache>
                <c:formatCode>#,##0</c:formatCode>
                <c:ptCount val="4"/>
                <c:pt idx="0">
                  <c:v>21881</c:v>
                </c:pt>
                <c:pt idx="1">
                  <c:v>5482.2</c:v>
                </c:pt>
                <c:pt idx="2">
                  <c:v>25624</c:v>
                </c:pt>
                <c:pt idx="3">
                  <c:v>28762.3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168301696"/>
        <c:axId val="168303232"/>
      </c:barChart>
      <c:catAx>
        <c:axId val="16830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68303232"/>
        <c:crosses val="autoZero"/>
        <c:auto val="1"/>
        <c:lblAlgn val="ctr"/>
        <c:lblOffset val="100"/>
        <c:noMultiLvlLbl val="0"/>
      </c:catAx>
      <c:valAx>
        <c:axId val="168303232"/>
        <c:scaling>
          <c:orientation val="minMax"/>
          <c:max val="1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one"/>
        <c:crossAx val="16830169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97193949010418E-3"/>
          <c:y val="3.3609373982150997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687DD"/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B687DD"/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B687DD"/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B687DD"/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1.5074298487252604E-3"/>
                  <c:y val="1.034134584066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14859697450631E-3"/>
                  <c:y val="-1.551201876099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15141.6</c:v>
                </c:pt>
                <c:pt idx="1">
                  <c:v>4026.7</c:v>
                </c:pt>
                <c:pt idx="2">
                  <c:v>7647.3</c:v>
                </c:pt>
                <c:pt idx="3">
                  <c:v>8203.9969999999994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68690432"/>
        <c:axId val="168691968"/>
      </c:barChart>
      <c:catAx>
        <c:axId val="168690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8691968"/>
        <c:crosses val="autoZero"/>
        <c:auto val="1"/>
        <c:lblAlgn val="ctr"/>
        <c:lblOffset val="100"/>
        <c:noMultiLvlLbl val="0"/>
      </c:catAx>
      <c:valAx>
        <c:axId val="168691968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6869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81728335977864E-2"/>
          <c:y val="4.9121392743143769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148596974505209E-3"/>
                  <c:y val="9.30721125659566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4 595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307170542635659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4 604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078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273076672529476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5 338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222895461756703E-3"/>
                  <c:y val="8.273076672529472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5 094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55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4595820.5</c:v>
                </c:pt>
                <c:pt idx="1">
                  <c:v>4604078.0999999996</c:v>
                </c:pt>
                <c:pt idx="2">
                  <c:v>5338828.9000000004</c:v>
                </c:pt>
                <c:pt idx="3">
                  <c:v>5094558.5999999996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68395904"/>
        <c:axId val="168397440"/>
      </c:barChart>
      <c:catAx>
        <c:axId val="16839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8397440"/>
        <c:crosses val="autoZero"/>
        <c:auto val="1"/>
        <c:lblAlgn val="ctr"/>
        <c:lblOffset val="100"/>
        <c:noMultiLvlLbl val="0"/>
      </c:catAx>
      <c:valAx>
        <c:axId val="168397440"/>
        <c:scaling>
          <c:orientation val="minMax"/>
          <c:max val="8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7.5371492436263057E-3"/>
              <c:y val="0"/>
            </c:manualLayout>
          </c:layout>
          <c:overlay val="0"/>
        </c:title>
        <c:numFmt formatCode="#,##0.0" sourceLinked="1"/>
        <c:majorTickMark val="out"/>
        <c:minorTickMark val="none"/>
        <c:tickLblPos val="none"/>
        <c:crossAx val="168395904"/>
        <c:crosses val="autoZero"/>
        <c:crossBetween val="between"/>
        <c:majorUnit val="1000000"/>
        <c:minorUnit val="100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73683689674068"/>
          <c:y val="0.14307542808623061"/>
          <c:w val="0.51938019958566628"/>
          <c:h val="0.839764894570499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4"/>
          </c:dPt>
          <c:dPt>
            <c:idx val="1"/>
            <c:bubble3D val="0"/>
            <c:explosion val="6"/>
          </c:dPt>
          <c:dPt>
            <c:idx val="2"/>
            <c:bubble3D val="0"/>
            <c:explosion val="7"/>
          </c:dPt>
          <c:dPt>
            <c:idx val="3"/>
            <c:bubble3D val="0"/>
            <c:explosion val="7"/>
          </c:dPt>
          <c:dPt>
            <c:idx val="4"/>
            <c:bubble3D val="0"/>
            <c:explosion val="7"/>
          </c:dPt>
          <c:dPt>
            <c:idx val="5"/>
            <c:bubble3D val="0"/>
            <c:explosion val="7"/>
          </c:dPt>
          <c:dPt>
            <c:idx val="6"/>
            <c:bubble3D val="0"/>
            <c:explosion val="7"/>
          </c:dPt>
          <c:dPt>
            <c:idx val="7"/>
            <c:bubble3D val="0"/>
            <c:explosion val="7"/>
          </c:dPt>
          <c:dPt>
            <c:idx val="8"/>
            <c:bubble3D val="0"/>
            <c:explosion val="6"/>
          </c:dPt>
          <c:dPt>
            <c:idx val="9"/>
            <c:bubble3D val="0"/>
            <c:explosion val="6"/>
          </c:dPt>
          <c:dLbls>
            <c:dLbl>
              <c:idx val="0"/>
              <c:layout>
                <c:manualLayout>
                  <c:x val="7.9981776067832994E-3"/>
                  <c:y val="6.20527383367140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2.4404734674672003E-2"/>
                  <c:y val="0.1201956696070570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вопросы </a:t>
                    </a:r>
                    <a:r>
                      <a:rPr lang="ru-RU" sz="1600" dirty="0"/>
                      <a:t>8</a:t>
                    </a:r>
                    <a:r>
                      <a:rPr lang="ru-RU" sz="1600" dirty="0" smtClean="0"/>
                      <a:t>,8</a:t>
                    </a:r>
                    <a:r>
                      <a:rPr lang="ru-RU" sz="16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4.9295409753724845E-2"/>
                  <c:y val="0.196591159960375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9.9300357850061471E-2"/>
                  <c:y val="0.127137695174300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0.15429728162790501"/>
                  <c:y val="9.10005188924005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0.24147632055821996"/>
                  <c:y val="4.5990471248643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-0.15616740530230536"/>
                  <c:y val="-5.402707674890324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-3.2606087652258996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8.7443598703785486E-2"/>
                  <c:y val="-3.21375536581914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0.21045735814601366"/>
                  <c:y val="4.55302608613613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национальная безопасность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дотации поселениям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0.66799999999999993</c:v>
                </c:pt>
                <c:pt idx="1">
                  <c:v>8.900000000000001E-2</c:v>
                </c:pt>
                <c:pt idx="2">
                  <c:v>0.105</c:v>
                </c:pt>
                <c:pt idx="3">
                  <c:v>4.0999999999999995E-2</c:v>
                </c:pt>
                <c:pt idx="4">
                  <c:v>6.0000000000000001E-3</c:v>
                </c:pt>
                <c:pt idx="5">
                  <c:v>8.0000000000000002E-3</c:v>
                </c:pt>
                <c:pt idx="6">
                  <c:v>2.3E-2</c:v>
                </c:pt>
                <c:pt idx="7">
                  <c:v>2.1000000000000001E-2</c:v>
                </c:pt>
                <c:pt idx="8">
                  <c:v>3.6000000000000004E-2</c:v>
                </c:pt>
                <c:pt idx="9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9257598828887"/>
          <c:y val="4.5530449549507052E-2"/>
          <c:w val="0.58735887422405919"/>
          <c:h val="0.949676871550544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4.4462846798534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Непрограммные расходы </a:t>
                    </a:r>
                    <a:r>
                      <a:rPr lang="ru-RU" sz="1600" dirty="0" smtClean="0"/>
                      <a:t>          </a:t>
                    </a:r>
                    <a:r>
                      <a:rPr lang="en-US" sz="1600" dirty="0" smtClean="0"/>
                      <a:t>7</a:t>
                    </a:r>
                    <a:r>
                      <a:rPr lang="ru-RU" sz="1600" dirty="0" smtClean="0"/>
                      <a:t>3 </a:t>
                    </a:r>
                    <a:r>
                      <a:rPr lang="ru-RU" sz="1600" dirty="0"/>
                      <a:t>млн. руб.
</a:t>
                    </a:r>
                    <a:r>
                      <a:rPr lang="ru-RU" sz="1600" dirty="0" smtClean="0"/>
                      <a:t>                                  </a:t>
                    </a:r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,4 %</a:t>
                    </a:r>
                    <a:endParaRPr lang="ru-RU" sz="16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32754297141587441"/>
                  <c:y val="5.511580734940327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Программные расходы </a:t>
                    </a:r>
                    <a:r>
                      <a:rPr lang="ru-RU" sz="1600" dirty="0" smtClean="0"/>
                      <a:t>           </a:t>
                    </a:r>
                    <a:r>
                      <a:rPr lang="en-US" sz="1600" dirty="0" smtClean="0"/>
                      <a:t>5 02</a:t>
                    </a:r>
                    <a:r>
                      <a:rPr lang="ru-RU" sz="1600" dirty="0" smtClean="0"/>
                      <a:t>2</a:t>
                    </a:r>
                  </a:p>
                  <a:p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млн. руб.
</a:t>
                    </a:r>
                    <a:r>
                      <a:rPr lang="ru-RU" sz="1600" dirty="0" smtClean="0"/>
                      <a:t>                       9</a:t>
                    </a:r>
                    <a:r>
                      <a:rPr lang="en-US" sz="1600" dirty="0" smtClean="0"/>
                      <a:t>8</a:t>
                    </a:r>
                    <a:r>
                      <a:rPr lang="ru-RU" sz="1600" dirty="0" smtClean="0"/>
                      <a:t>,6 %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Непрограммные расходы 72,8 млн. руб.</c:v>
                </c:pt>
                <c:pt idx="1">
                  <c:v>Программные расходы 5 021,8 млн. 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1.4289640010992029E-2</c:v>
                </c:pt>
                <c:pt idx="1">
                  <c:v>0.98571035998900791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60229160958949"/>
          <c:y val="0.15106178678559526"/>
          <c:w val="0.89739770839041055"/>
          <c:h val="0.59086391194629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3.0177144591055733E-3"/>
                  <c:y val="-1.305638714346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5667870184557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Лист1!$B$2:$C$2</c:f>
              <c:numCache>
                <c:formatCode>0.00</c:formatCode>
                <c:ptCount val="2"/>
                <c:pt idx="0" formatCode="0">
                  <c:v>181646.8</c:v>
                </c:pt>
                <c:pt idx="1">
                  <c:v>183979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Субсидии, иные м/б трансферты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5088572295527867E-3"/>
                  <c:y val="-7.833832286080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Лист1!$B$3:$C$3</c:f>
              <c:numCache>
                <c:formatCode>0.00</c:formatCode>
                <c:ptCount val="2"/>
                <c:pt idx="0" formatCode="0">
                  <c:v>54646.6</c:v>
                </c:pt>
                <c:pt idx="1">
                  <c:v>114906.11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894400"/>
        <c:axId val="167900288"/>
      </c:barChart>
      <c:catAx>
        <c:axId val="1678944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crossAx val="167900288"/>
        <c:crosses val="autoZero"/>
        <c:auto val="1"/>
        <c:lblAlgn val="ctr"/>
        <c:lblOffset val="100"/>
        <c:noMultiLvlLbl val="0"/>
      </c:catAx>
      <c:valAx>
        <c:axId val="167900288"/>
        <c:scaling>
          <c:orientation val="minMax"/>
          <c:max val="184000"/>
        </c:scaling>
        <c:delete val="0"/>
        <c:axPos val="l"/>
        <c:majorGridlines/>
        <c:numFmt formatCode="0" sourceLinked="1"/>
        <c:majorTickMark val="none"/>
        <c:minorTickMark val="none"/>
        <c:tickLblPos val="none"/>
        <c:crossAx val="167894400"/>
        <c:crosses val="autoZero"/>
        <c:crossBetween val="between"/>
        <c:majorUnit val="50000"/>
        <c:minorUnit val="50000"/>
      </c:valAx>
      <c:spPr>
        <a:ln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3201517031196279E-2"/>
          <c:y val="0.7997386666447347"/>
          <c:w val="0.67210691006784373"/>
          <c:h val="6.724947228085768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355594748731698E-2"/>
          <c:y val="4.5415092767470279E-2"/>
          <c:w val="0.79072556752953416"/>
          <c:h val="0.77948954745768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6033519423767746E-2"/>
                  <c:y val="-4.5947441025071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86531126171182E-2"/>
                  <c:y val="-5.458027811724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Бюджет текущих расходов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3203.99</c:v>
                </c:pt>
                <c:pt idx="1">
                  <c:v>1391.83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441043587749508E-2"/>
                  <c:y val="-3.2334370255156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273858460171094E-2"/>
                  <c:y val="-4.115283487019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Бюджет текущих расходов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3780</c:v>
                </c:pt>
                <c:pt idx="1">
                  <c:v>1315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964480"/>
        <c:axId val="170966016"/>
        <c:axId val="0"/>
      </c:bar3DChart>
      <c:catAx>
        <c:axId val="17096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70966016"/>
        <c:crosses val="autoZero"/>
        <c:auto val="1"/>
        <c:lblAlgn val="ctr"/>
        <c:lblOffset val="100"/>
        <c:noMultiLvlLbl val="0"/>
      </c:catAx>
      <c:valAx>
        <c:axId val="17096601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7096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38907713957799"/>
          <c:y val="0.34898252046068973"/>
          <c:w val="9.1961888493871047E-2"/>
          <c:h val="0.156915435322001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81728335977902E-2"/>
          <c:y val="4.6536056282978307E-2"/>
          <c:w val="0.96683654332804425"/>
          <c:h val="0.799464204286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 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837297</c:v>
                </c:pt>
                <c:pt idx="1">
                  <c:v>550944.69999999995</c:v>
                </c:pt>
                <c:pt idx="2">
                  <c:v>908099.9</c:v>
                </c:pt>
                <c:pt idx="3">
                  <c:v>767776.1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70857600"/>
        <c:axId val="170859136"/>
      </c:barChart>
      <c:catAx>
        <c:axId val="17085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0859136"/>
        <c:crosses val="autoZero"/>
        <c:auto val="1"/>
        <c:lblAlgn val="ctr"/>
        <c:lblOffset val="100"/>
        <c:noMultiLvlLbl val="0"/>
      </c:catAx>
      <c:valAx>
        <c:axId val="170859136"/>
        <c:scaling>
          <c:orientation val="minMax"/>
        </c:scaling>
        <c:delete val="1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ru-RU" sz="1400" dirty="0" smtClean="0"/>
                  <a:t>тыс. руб.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7.5371492436263083E-3"/>
              <c:y val="0"/>
            </c:manualLayout>
          </c:layout>
          <c:overlay val="0"/>
        </c:title>
        <c:numFmt formatCode="#,##0.0" sourceLinked="1"/>
        <c:majorTickMark val="out"/>
        <c:minorTickMark val="none"/>
        <c:tickLblPos val="none"/>
        <c:crossAx val="17085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289916885389328E-2"/>
          <c:y val="8.2458362469529534E-2"/>
          <c:w val="0.62307534995625546"/>
          <c:h val="0.842952514655658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Лист1!$B$4:$C$4</c:f>
              <c:numCache>
                <c:formatCode>#,##0</c:formatCode>
                <c:ptCount val="2"/>
                <c:pt idx="0">
                  <c:v>2873.9070000000002</c:v>
                </c:pt>
                <c:pt idx="1">
                  <c:v>3196.4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Дотации, в т.ч.                                                 на сбалансированность бюджета - 53,6 млн руб., в виде доп. норматива отчислений по НДФЛ -823,5 млн руб.)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888888888888909E-3"/>
                  <c:y val="3.515284016061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727437692108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835E-3"/>
                  <c:y val="-1.0938348367963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8.7506786943711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909E-3"/>
                  <c:y val="-1.312601804155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765.1389999999999</c:v>
                </c:pt>
                <c:pt idx="1">
                  <c:v>877.1</c:v>
                </c:pt>
              </c:numCache>
            </c:numRef>
          </c:val>
        </c:ser>
        <c:ser>
          <c:idx val="2"/>
          <c:order val="2"/>
          <c:tx>
            <c:strRef>
              <c:f>Лист1!$A$2</c:f>
              <c:strCache>
                <c:ptCount val="1"/>
                <c:pt idx="0">
                  <c:v>Налоговые и неналоговые доходы (без дополнительного норматива отчислений по НДФЛ)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984.22153000000003</c:v>
                </c:pt>
                <c:pt idx="1">
                  <c:v>1049.7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58150656"/>
        <c:axId val="158152192"/>
      </c:barChart>
      <c:catAx>
        <c:axId val="15815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8152192"/>
        <c:crosses val="autoZero"/>
        <c:auto val="1"/>
        <c:lblAlgn val="ctr"/>
        <c:lblOffset val="100"/>
        <c:tickLblSkip val="1"/>
        <c:noMultiLvlLbl val="0"/>
      </c:catAx>
      <c:valAx>
        <c:axId val="1581521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5815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83333333333328"/>
          <c:y val="6.1338160139069502E-2"/>
          <c:w val="0.30277777777777776"/>
          <c:h val="0.9386618398609304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700">
              <a:solidFill>
                <a:schemeClr val="bg1">
                  <a:lumMod val="9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5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5"/>
            <c:bubble3D val="0"/>
            <c:explosion val="0"/>
          </c:dPt>
          <c:dLbls>
            <c:dLbl>
              <c:idx val="0"/>
              <c:layout>
                <c:manualLayout>
                  <c:x val="8.1427351169142792E-2"/>
                  <c:y val="-0.103175779738620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</a:t>
                    </a:r>
                    <a:r>
                      <a:rPr lang="ru-RU" dirty="0" smtClean="0"/>
                      <a:t>78,7%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3.8173193582418295E-2"/>
                  <c:y val="0.2501578154365809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</a:t>
                    </a:r>
                    <a:r>
                      <a:rPr lang="ru-RU" dirty="0" smtClean="0"/>
                      <a:t>7,5%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7.1898414671327834E-2"/>
                  <c:y val="0.164373906845019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Массовый </a:t>
                    </a:r>
                    <a:r>
                      <a:rPr lang="ru-RU" dirty="0"/>
                      <a:t>спорт </a:t>
                    </a:r>
                    <a:r>
                      <a:rPr lang="ru-RU" dirty="0" smtClean="0"/>
                      <a:t>4,3%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0.14719163347222686"/>
                  <c:y val="-4.85820845008277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Дорожное </a:t>
                    </a:r>
                    <a:r>
                      <a:rPr lang="ru-RU" dirty="0"/>
                      <a:t>хозяйство </a:t>
                    </a:r>
                    <a:r>
                      <a:rPr lang="ru-RU" dirty="0" smtClean="0"/>
                      <a:t>0,5%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baseline="0" dirty="0" smtClean="0"/>
                      <a:t> 2,1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3,4%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r>
                      <a:rPr lang="ru-RU" dirty="0" smtClean="0"/>
                      <a:t>3,5%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</c:dLbl>
            <c:dLbl>
              <c:idx val="10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Массовый спорт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0.78700000000000003</c:v>
                </c:pt>
                <c:pt idx="1">
                  <c:v>7.4999999999999997E-2</c:v>
                </c:pt>
                <c:pt idx="2">
                  <c:v>4.2999999999999997E-2</c:v>
                </c:pt>
                <c:pt idx="3">
                  <c:v>5.0000000000000001E-3</c:v>
                </c:pt>
                <c:pt idx="4">
                  <c:v>2.1000000000000001E-2</c:v>
                </c:pt>
                <c:pt idx="5">
                  <c:v>3.4000000000000002E-2</c:v>
                </c:pt>
                <c:pt idx="6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77203653375584"/>
          <c:y val="0.1972722166672839"/>
          <c:w val="0.29366253366484218"/>
          <c:h val="0.756996753447148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0.1278198495186359"/>
                  <c:y val="2.79228233899937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5.8999863693949967E-2"/>
                  <c:y val="3.68548556333247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Районный бюджет </a:t>
                    </a:r>
                    <a:r>
                      <a:rPr lang="ru-RU" dirty="0" smtClean="0"/>
                      <a:t>16,7%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46523752262820472"/>
                  <c:y val="-5.09511288869137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delet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Федеральный бюджет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2.5000000000000001E-2</c:v>
                </c:pt>
                <c:pt idx="1">
                  <c:v>0.16700000000000001</c:v>
                </c:pt>
                <c:pt idx="2">
                  <c:v>0.79</c:v>
                </c:pt>
                <c:pt idx="3">
                  <c:v>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16862241352213E-2"/>
          <c:y val="0.17174277383813721"/>
          <c:w val="0.96827229592295594"/>
          <c:h val="0.678843102798876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Содержание дорог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Лист1!$A$2:$B$5</c:f>
              <c:multiLvlStrCache>
                <c:ptCount val="4"/>
                <c:lvl>
                  <c:pt idx="0">
                    <c:v>2020 год</c:v>
                  </c:pt>
                  <c:pt idx="1">
                    <c:v>2021 год</c:v>
                  </c:pt>
                  <c:pt idx="2">
                    <c:v>2021 год</c:v>
                  </c:pt>
                  <c:pt idx="3">
                    <c:v>2021 год</c:v>
                  </c:pt>
                </c:lvl>
                <c:lvl>
                  <c:pt idx="0">
                    <c:v>Факт</c:v>
                  </c:pt>
                  <c:pt idx="1">
                    <c:v>Перв.бюджет</c:v>
                  </c:pt>
                  <c:pt idx="2">
                    <c:v>Уточн. Бюджет</c:v>
                  </c:pt>
                  <c:pt idx="3">
                    <c:v>Факт</c:v>
                  </c:pt>
                </c:lvl>
              </c:multiLvlStrCache>
            </c:multiLvl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90.5</c:v>
                </c:pt>
                <c:pt idx="1">
                  <c:v>125.9</c:v>
                </c:pt>
                <c:pt idx="2">
                  <c:v>123.6</c:v>
                </c:pt>
                <c:pt idx="3">
                  <c:v>122.8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Ремонт дорог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249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Лист1!$A$2:$B$5</c:f>
              <c:multiLvlStrCache>
                <c:ptCount val="4"/>
                <c:lvl>
                  <c:pt idx="0">
                    <c:v>2020 год</c:v>
                  </c:pt>
                  <c:pt idx="1">
                    <c:v>2021 год</c:v>
                  </c:pt>
                  <c:pt idx="2">
                    <c:v>2021 год</c:v>
                  </c:pt>
                  <c:pt idx="3">
                    <c:v>2021 год</c:v>
                  </c:pt>
                </c:lvl>
                <c:lvl>
                  <c:pt idx="0">
                    <c:v>Факт</c:v>
                  </c:pt>
                  <c:pt idx="1">
                    <c:v>Перв.бюджет</c:v>
                  </c:pt>
                  <c:pt idx="2">
                    <c:v>Уточн. Бюджет</c:v>
                  </c:pt>
                  <c:pt idx="3">
                    <c:v>Факт</c:v>
                  </c:pt>
                </c:lvl>
              </c:multiLvlStrCache>
            </c:multiLvl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211.6</c:v>
                </c:pt>
                <c:pt idx="1">
                  <c:v>249.4</c:v>
                </c:pt>
                <c:pt idx="2">
                  <c:v>238.9</c:v>
                </c:pt>
                <c:pt idx="3">
                  <c:v>194.3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Проектирование, строительство, реконструкция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Лист1!$A$2:$B$5</c:f>
              <c:multiLvlStrCache>
                <c:ptCount val="4"/>
                <c:lvl>
                  <c:pt idx="0">
                    <c:v>2020 год</c:v>
                  </c:pt>
                  <c:pt idx="1">
                    <c:v>2021 год</c:v>
                  </c:pt>
                  <c:pt idx="2">
                    <c:v>2021 год</c:v>
                  </c:pt>
                  <c:pt idx="3">
                    <c:v>2021 год</c:v>
                  </c:pt>
                </c:lvl>
                <c:lvl>
                  <c:pt idx="0">
                    <c:v>Факт</c:v>
                  </c:pt>
                  <c:pt idx="1">
                    <c:v>Перв.бюджет</c:v>
                  </c:pt>
                  <c:pt idx="2">
                    <c:v>Уточн. Бюджет</c:v>
                  </c:pt>
                  <c:pt idx="3">
                    <c:v>Факт</c:v>
                  </c:pt>
                </c:lvl>
              </c:multiLvlStrCache>
            </c:multiLvl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13.4</c:v>
                </c:pt>
                <c:pt idx="1">
                  <c:v>27.5</c:v>
                </c:pt>
                <c:pt idx="2">
                  <c:v>25.9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9919104"/>
        <c:axId val="179941376"/>
      </c:barChart>
      <c:catAx>
        <c:axId val="179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79941376"/>
        <c:crosses val="autoZero"/>
        <c:auto val="1"/>
        <c:lblAlgn val="ctr"/>
        <c:lblOffset val="100"/>
        <c:noMultiLvlLbl val="0"/>
      </c:catAx>
      <c:valAx>
        <c:axId val="17994137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7991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14807775990144E-2"/>
          <c:y val="1.367395492641741E-2"/>
          <c:w val="0.62886478411080204"/>
          <c:h val="0.204800245772149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5635762693034E-2"/>
          <c:y val="0"/>
          <c:w val="0.96696466596304109"/>
          <c:h val="0.8010500058457578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Лист1!$A$3</c:f>
              <c:strCache>
                <c:ptCount val="1"/>
                <c:pt idx="0">
                  <c:v>Средства местного отчета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2020 год факт</c:v>
                </c:pt>
                <c:pt idx="1">
                  <c:v>2021 год уточн. план</c:v>
                </c:pt>
                <c:pt idx="2">
                  <c:v>2021 год факт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146735</c:v>
                </c:pt>
                <c:pt idx="1">
                  <c:v>153637</c:v>
                </c:pt>
                <c:pt idx="2">
                  <c:v>153368</c:v>
                </c:pt>
              </c:numCache>
            </c:numRef>
          </c:val>
        </c:ser>
        <c:ser>
          <c:idx val="0"/>
          <c:order val="1"/>
          <c:tx>
            <c:strRef>
              <c:f>Лист1!$A$2</c:f>
              <c:strCache>
                <c:ptCount val="1"/>
                <c:pt idx="0">
                  <c:v>Средства краевого бюджета и поселений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9394882050142578E-3"/>
                  <c:y val="1.70949966463808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16 211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16 384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16 264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b="1" dirty="0" smtClean="0"/>
                      <a:t>58 565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2020 год факт</c:v>
                </c:pt>
                <c:pt idx="1">
                  <c:v>2021 год уточн. план</c:v>
                </c:pt>
                <c:pt idx="2">
                  <c:v>2021 год факт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16211</c:v>
                </c:pt>
                <c:pt idx="1">
                  <c:v>16384</c:v>
                </c:pt>
                <c:pt idx="2">
                  <c:v>16264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79954816"/>
        <c:axId val="179956352"/>
      </c:barChart>
      <c:catAx>
        <c:axId val="179954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9956352"/>
        <c:crosses val="autoZero"/>
        <c:auto val="1"/>
        <c:lblAlgn val="ctr"/>
        <c:lblOffset val="100"/>
        <c:noMultiLvlLbl val="0"/>
      </c:catAx>
      <c:valAx>
        <c:axId val="179956352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79954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288208717549911E-2"/>
          <c:y val="0.9006269191008609"/>
          <c:w val="0.90000000000000013"/>
          <c:h val="6.51830876063774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48226073477105E-2"/>
          <c:y val="0.30474668354803891"/>
          <c:w val="0.69384064425590064"/>
          <c:h val="0.1358682708793037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ln w="34925">
              <a:solidFill>
                <a:srgbClr val="142DAC"/>
              </a:solidFill>
            </a:ln>
          </c:spPr>
          <c:marker>
            <c:symbol val="square"/>
            <c:size val="7"/>
            <c:spPr>
              <a:solidFill>
                <a:srgbClr val="142DAC"/>
              </a:solidFill>
              <a:ln>
                <a:solidFill>
                  <a:srgbClr val="142DAC"/>
                </a:solidFill>
                <a:tailEnd type="stealth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7517387684586415E-2"/>
                  <c:y val="-3.8945521890489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344296318259415E-2"/>
                  <c:y val="-2.9144111289125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664812401479478E-2"/>
                  <c:y val="-3.3411479683804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Bookman Old Style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4623</c:v>
                </c:pt>
                <c:pt idx="1">
                  <c:v>5123.3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189056"/>
        <c:axId val="158190592"/>
      </c:lineChart>
      <c:catAx>
        <c:axId val="158189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8190592"/>
        <c:crosses val="autoZero"/>
        <c:auto val="1"/>
        <c:lblAlgn val="ctr"/>
        <c:lblOffset val="100"/>
        <c:noMultiLvlLbl val="0"/>
      </c:catAx>
      <c:valAx>
        <c:axId val="15819059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5818905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639301570088183"/>
          <c:y val="0.18428050563224424"/>
          <c:w val="0.25242177541793942"/>
          <c:h val="0.15008188141427625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71492436263014E-3"/>
          <c:y val="2.8438701061820077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371492436263014E-3"/>
                  <c:y val="8.790143964562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222895461757813E-3"/>
                  <c:y val="8.01454302651293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872 836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74298487252604E-3"/>
                  <c:y val="8.7901439645625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1 003 657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74298487252604E-3"/>
                  <c:y val="7.756009380496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984221.48194215191</c:v>
                </c:pt>
                <c:pt idx="1">
                  <c:v>872836</c:v>
                </c:pt>
                <c:pt idx="2">
                  <c:v>1003657</c:v>
                </c:pt>
                <c:pt idx="3">
                  <c:v>1049695.5556035861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65169024"/>
        <c:axId val="165199872"/>
      </c:barChart>
      <c:catAx>
        <c:axId val="16516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65199872"/>
        <c:crosses val="autoZero"/>
        <c:auto val="1"/>
        <c:lblAlgn val="ctr"/>
        <c:lblOffset val="100"/>
        <c:noMultiLvlLbl val="0"/>
      </c:catAx>
      <c:valAx>
        <c:axId val="165199872"/>
        <c:scaling>
          <c:orientation val="minMax"/>
        </c:scaling>
        <c:delete val="1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9.7542580738892264E-3"/>
              <c:y val="3.1024037521985539E-2"/>
            </c:manualLayout>
          </c:layout>
          <c:overlay val="0"/>
        </c:title>
        <c:numFmt formatCode="#,##0" sourceLinked="1"/>
        <c:majorTickMark val="out"/>
        <c:minorTickMark val="none"/>
        <c:tickLblPos val="none"/>
        <c:crossAx val="16516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21893179002517"/>
          <c:y val="0.1951820168129467"/>
          <c:w val="0.44499023917977365"/>
          <c:h val="0.706051179498574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9"/>
            <c:bubble3D val="0"/>
            <c:spPr>
              <a:solidFill>
                <a:srgbClr val="FF0000"/>
              </a:solidFill>
            </c:spPr>
          </c:dPt>
          <c:dPt>
            <c:idx val="1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8534467225396989E-2"/>
                  <c:y val="-9.818538680887308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3.9225683607516999E-2"/>
                  <c:y val="-1.12533792541569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8.4768709172370199E-2"/>
                  <c:y val="0.101558530533644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0.13585558654080451"/>
                  <c:y val="0.109890567714698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0.16873463639427552"/>
                  <c:y val="2.83122245676406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0.20076854205741845"/>
                  <c:y val="-7.7594341369477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-4.5869553242916986E-2"/>
                  <c:y val="-0.104789282672295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7.2622649770940489E-2"/>
                  <c:y val="-0.111223197422508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27122313207029286"/>
                  <c:y val="-7.60978409806317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0.30827562110279061"/>
                  <c:y val="4.18529422656741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доходы  0,4%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0"/>
              <c:delete val="1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 (без доп. норматива)</c:v>
                </c:pt>
                <c:pt idx="1">
                  <c:v>Доходы от использования имущества</c:v>
                </c:pt>
                <c:pt idx="2">
                  <c:v>Транспортный налог</c:v>
                </c:pt>
                <c:pt idx="3">
                  <c:v>Доходы от продажи материальных и нематериальных активов</c:v>
                </c:pt>
                <c:pt idx="4">
                  <c:v>Налоги на совокупный доход</c:v>
                </c:pt>
                <c:pt idx="5">
                  <c:v>Штрафы, санкции, возмещение ущерба</c:v>
                </c:pt>
                <c:pt idx="6">
                  <c:v>Государственная пошлина</c:v>
                </c:pt>
                <c:pt idx="7">
                  <c:v>Платежи при пользовании природными ресурсами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0.54763191711059211</c:v>
                </c:pt>
                <c:pt idx="1">
                  <c:v>7.6520684779144338E-2</c:v>
                </c:pt>
                <c:pt idx="2">
                  <c:v>0.21131448669991465</c:v>
                </c:pt>
                <c:pt idx="3">
                  <c:v>8.6723862553971839E-2</c:v>
                </c:pt>
                <c:pt idx="4">
                  <c:v>1.4376711829731348E-2</c:v>
                </c:pt>
                <c:pt idx="5">
                  <c:v>7.8155997083801977E-3</c:v>
                </c:pt>
                <c:pt idx="6">
                  <c:v>1.9894264195773646E-2</c:v>
                </c:pt>
                <c:pt idx="7">
                  <c:v>2.0866022177554878E-2</c:v>
                </c:pt>
                <c:pt idx="8">
                  <c:v>1.485645094493687E-2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71492436263014E-3"/>
          <c:y val="3.8780046902481921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3.0148596974505209E-3"/>
                  <c:y val="8.790143964562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445790923515627E-3"/>
                  <c:y val="8.273076672529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297193949010418E-3"/>
                  <c:y val="8.5316103185460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71492436263014E-3"/>
                  <c:y val="7.497475734479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1183670.3</c:v>
                </c:pt>
                <c:pt idx="1">
                  <c:v>1174352.3</c:v>
                </c:pt>
                <c:pt idx="2">
                  <c:v>1387692.3</c:v>
                </c:pt>
                <c:pt idx="3">
                  <c:v>1398344.92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67309312"/>
        <c:axId val="167310848"/>
      </c:barChart>
      <c:catAx>
        <c:axId val="16730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310848"/>
        <c:crosses val="autoZero"/>
        <c:auto val="1"/>
        <c:lblAlgn val="ctr"/>
        <c:lblOffset val="100"/>
        <c:noMultiLvlLbl val="0"/>
      </c:catAx>
      <c:valAx>
        <c:axId val="16731084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67309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81728335977864E-2"/>
          <c:y val="4.9121392743143769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Транспортный налог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148596974505209E-3"/>
                  <c:y val="9.5657245456322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148596974505209E-3"/>
                  <c:y val="8.790143964562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0486776105791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54357856433313E-16"/>
                  <c:y val="0.1240959465181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 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210823</c:v>
                </c:pt>
                <c:pt idx="1">
                  <c:v>188000</c:v>
                </c:pt>
                <c:pt idx="2">
                  <c:v>188000</c:v>
                </c:pt>
                <c:pt idx="3">
                  <c:v>221815.9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67765888"/>
        <c:axId val="167767424"/>
      </c:barChart>
      <c:catAx>
        <c:axId val="167765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67767424"/>
        <c:crosses val="autoZero"/>
        <c:auto val="1"/>
        <c:lblAlgn val="ctr"/>
        <c:lblOffset val="100"/>
        <c:noMultiLvlLbl val="0"/>
      </c:catAx>
      <c:valAx>
        <c:axId val="167767424"/>
        <c:scaling>
          <c:orientation val="minMax"/>
          <c:max val="225000"/>
          <c:min val="150000"/>
        </c:scaling>
        <c:delete val="0"/>
        <c:axPos val="l"/>
        <c:majorGridlines/>
        <c:numFmt formatCode="#,##0" sourceLinked="1"/>
        <c:majorTickMark val="out"/>
        <c:minorTickMark val="none"/>
        <c:tickLblPos val="none"/>
        <c:crossAx val="167765888"/>
        <c:crosses val="autoZero"/>
        <c:crossBetween val="between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96349387632664"/>
          <c:w val="1"/>
          <c:h val="0.70273448302260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Транспортный налог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0445790923515627E-3"/>
                  <c:y val="-2.4802478529255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66868638527343E-2"/>
                  <c:y val="-1.9043421132805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48164828789198E-3"/>
                  <c:y val="-4.6952849511840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 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12177</c:v>
                </c:pt>
                <c:pt idx="1">
                  <c:v>5108.1000000000004</c:v>
                </c:pt>
                <c:pt idx="2">
                  <c:v>12100</c:v>
                </c:pt>
                <c:pt idx="3">
                  <c:v>14876.3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68127104"/>
        <c:axId val="168137088"/>
      </c:barChart>
      <c:catAx>
        <c:axId val="16812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8137088"/>
        <c:crosses val="autoZero"/>
        <c:auto val="1"/>
        <c:lblAlgn val="ctr"/>
        <c:lblOffset val="100"/>
        <c:noMultiLvlLbl val="0"/>
      </c:catAx>
      <c:valAx>
        <c:axId val="168137088"/>
        <c:scaling>
          <c:orientation val="minMax"/>
          <c:max val="15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one"/>
        <c:crossAx val="168127104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04017882153644E-2"/>
          <c:y val="5.9462738583805616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0148596974505209E-3"/>
                  <c:y val="8.273076672529476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74298487252604E-3"/>
                  <c:y val="8.014543026512931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48596974505209E-3"/>
                  <c:y val="7.497475734479838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74298487252604E-3"/>
                  <c:y val="8.790143964562571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 год факт</c:v>
                </c:pt>
                <c:pt idx="1">
                  <c:v>2021 год перв. план</c:v>
                </c:pt>
                <c:pt idx="2">
                  <c:v>2021 год уточн. план</c:v>
                </c:pt>
                <c:pt idx="3">
                  <c:v>2021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22927</c:v>
                </c:pt>
                <c:pt idx="1">
                  <c:v>20203</c:v>
                </c:pt>
                <c:pt idx="2">
                  <c:v>20500</c:v>
                </c:pt>
                <c:pt idx="3">
                  <c:v>20882.900000000001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68576128"/>
        <c:axId val="168577664"/>
      </c:barChart>
      <c:catAx>
        <c:axId val="16857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68577664"/>
        <c:crosses val="autoZero"/>
        <c:auto val="1"/>
        <c:lblAlgn val="ctr"/>
        <c:lblOffset val="100"/>
        <c:noMultiLvlLbl val="0"/>
      </c:catAx>
      <c:valAx>
        <c:axId val="168577664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6857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FB71F-E8F7-4F0D-9582-26C21525F7C3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261C9F4-A8D1-4CA1-BECC-8BFB6B4018E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 представлен во исполнение: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F55F2-14C3-4ECF-B255-BD5F629D1A99}" type="parTrans" cxnId="{A39B4975-F20C-4E84-8EAB-9594DC0A6CB3}">
      <dgm:prSet/>
      <dgm:spPr/>
      <dgm:t>
        <a:bodyPr/>
        <a:lstStyle/>
        <a:p>
          <a:endParaRPr lang="ru-RU"/>
        </a:p>
      </dgm:t>
    </dgm:pt>
    <dgm:pt modelId="{7CF63F31-9F67-4F9C-8107-220C70DB11F7}" type="sibTrans" cxnId="{A39B4975-F20C-4E84-8EAB-9594DC0A6CB3}">
      <dgm:prSet/>
      <dgm:spPr/>
      <dgm:t>
        <a:bodyPr/>
        <a:lstStyle/>
        <a:p>
          <a:endParaRPr lang="ru-RU"/>
        </a:p>
      </dgm:t>
    </dgm:pt>
    <dgm:pt modelId="{7C065404-0CC9-4C07-9418-5A571FA26FA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раздела 43 решения Земского Собрания от 26.09.2013 № 376 «О бюджетном процессе в Пермском муниципальном районе»</a:t>
          </a:r>
        </a:p>
      </dgm:t>
    </dgm:pt>
    <dgm:pt modelId="{86016020-D114-4CAF-B634-36E1C46CA994}" type="parTrans" cxnId="{EE1D6663-3930-4761-9A2B-17065C5087F8}">
      <dgm:prSet/>
      <dgm:spPr/>
      <dgm:t>
        <a:bodyPr/>
        <a:lstStyle/>
        <a:p>
          <a:endParaRPr lang="ru-RU"/>
        </a:p>
      </dgm:t>
    </dgm:pt>
    <dgm:pt modelId="{917C332C-A793-4687-9258-A4EA43A49632}" type="sibTrans" cxnId="{EE1D6663-3930-4761-9A2B-17065C5087F8}">
      <dgm:prSet/>
      <dgm:spPr/>
      <dgm:t>
        <a:bodyPr/>
        <a:lstStyle/>
        <a:p>
          <a:endParaRPr lang="ru-RU"/>
        </a:p>
      </dgm:t>
    </dgm:pt>
    <dgm:pt modelId="{CA8A0E71-531A-4B75-9258-CA4DDDD73B33}">
      <dgm:prSet phldrT="[Текст]" custT="1"/>
      <dgm:spPr/>
      <dgm:t>
        <a:bodyPr/>
        <a:lstStyle/>
        <a:p>
          <a:r>
            <a:rPr lang="ru-RU" sz="2600" smtClean="0">
              <a:latin typeface="Times New Roman" pitchFamily="18" charset="0"/>
            </a:rPr>
            <a:t>решения Земского Собрания от 24.06.2021       № 151 «Об утверждении годовых и полугодовых форм представления отчетов об исполнении бюджета Пермского муниципального района»</a:t>
          </a:r>
          <a:endParaRPr lang="ru-RU" sz="2600" dirty="0"/>
        </a:p>
      </dgm:t>
    </dgm:pt>
    <dgm:pt modelId="{2A14FBF5-94A8-476A-9FBF-01A3E0793096}" type="parTrans" cxnId="{FC87E3CB-B872-4524-879A-8B31474086E8}">
      <dgm:prSet/>
      <dgm:spPr/>
      <dgm:t>
        <a:bodyPr/>
        <a:lstStyle/>
        <a:p>
          <a:endParaRPr lang="ru-RU"/>
        </a:p>
      </dgm:t>
    </dgm:pt>
    <dgm:pt modelId="{D9F8A61F-37FF-4B0F-A6D9-D81A4708A03D}" type="sibTrans" cxnId="{FC87E3CB-B872-4524-879A-8B31474086E8}">
      <dgm:prSet/>
      <dgm:spPr/>
      <dgm:t>
        <a:bodyPr/>
        <a:lstStyle/>
        <a:p>
          <a:endParaRPr lang="ru-RU"/>
        </a:p>
      </dgm:t>
    </dgm:pt>
    <dgm:pt modelId="{3B0F130F-B3BD-47E7-8705-271573F24C88}" type="pres">
      <dgm:prSet presAssocID="{11AFB71F-E8F7-4F0D-9582-26C21525F7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6777C6-FDC7-42D2-8CDC-F5E5F7989E5C}" type="pres">
      <dgm:prSet presAssocID="{B261C9F4-A8D1-4CA1-BECC-8BFB6B4018E1}" presName="root" presStyleCnt="0">
        <dgm:presLayoutVars>
          <dgm:chMax/>
          <dgm:chPref val="4"/>
        </dgm:presLayoutVars>
      </dgm:prSet>
      <dgm:spPr/>
    </dgm:pt>
    <dgm:pt modelId="{98CEEF2E-5FDF-4839-9826-C208E5371B22}" type="pres">
      <dgm:prSet presAssocID="{B261C9F4-A8D1-4CA1-BECC-8BFB6B4018E1}" presName="rootComposite" presStyleCnt="0">
        <dgm:presLayoutVars/>
      </dgm:prSet>
      <dgm:spPr/>
    </dgm:pt>
    <dgm:pt modelId="{30462BE3-C324-4301-A3EA-62E336A6FDDF}" type="pres">
      <dgm:prSet presAssocID="{B261C9F4-A8D1-4CA1-BECC-8BFB6B4018E1}" presName="rootText" presStyleLbl="node0" presStyleIdx="0" presStyleCnt="1" custScaleX="94314" custLinFactNeighborY="-3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4B6AF96-9478-47E7-AB94-6A7872F3CA69}" type="pres">
      <dgm:prSet presAssocID="{B261C9F4-A8D1-4CA1-BECC-8BFB6B4018E1}" presName="childShape" presStyleCnt="0">
        <dgm:presLayoutVars>
          <dgm:chMax val="0"/>
          <dgm:chPref val="0"/>
        </dgm:presLayoutVars>
      </dgm:prSet>
      <dgm:spPr/>
    </dgm:pt>
    <dgm:pt modelId="{EA92171D-A967-4CC7-9350-214E5A77BB4B}" type="pres">
      <dgm:prSet presAssocID="{7C065404-0CC9-4C07-9418-5A571FA26FA0}" presName="childComposite" presStyleCnt="0">
        <dgm:presLayoutVars>
          <dgm:chMax val="0"/>
          <dgm:chPref val="0"/>
        </dgm:presLayoutVars>
      </dgm:prSet>
      <dgm:spPr/>
    </dgm:pt>
    <dgm:pt modelId="{968BD832-E34C-467E-BD31-5A1BEBA80314}" type="pres">
      <dgm:prSet presAssocID="{7C065404-0CC9-4C07-9418-5A571FA26FA0}" presName="Image" presStyleLbl="node1" presStyleIdx="0" presStyleCnt="2" custScaleX="3527" custScaleY="7778" custLinFactNeighborY="2556"/>
      <dgm:spPr/>
    </dgm:pt>
    <dgm:pt modelId="{6C2961C2-0D48-462E-BD33-51C2ABD26C91}" type="pres">
      <dgm:prSet presAssocID="{7C065404-0CC9-4C07-9418-5A571FA26FA0}" presName="childText" presStyleLbl="lnNode1" presStyleIdx="0" presStyleCnt="2" custScaleX="104249" custLinFactNeighborX="-82" custLinFactNeighborY="2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0D794-9114-43BB-936A-081BCC8B1A64}" type="pres">
      <dgm:prSet presAssocID="{CA8A0E71-531A-4B75-9258-CA4DDDD73B33}" presName="childComposite" presStyleCnt="0">
        <dgm:presLayoutVars>
          <dgm:chMax val="0"/>
          <dgm:chPref val="0"/>
        </dgm:presLayoutVars>
      </dgm:prSet>
      <dgm:spPr/>
    </dgm:pt>
    <dgm:pt modelId="{4E3A6967-E6B7-4389-A61D-B6865CD7F257}" type="pres">
      <dgm:prSet presAssocID="{CA8A0E71-531A-4B75-9258-CA4DDDD73B33}" presName="Image" presStyleLbl="node1" presStyleIdx="1" presStyleCnt="2" custScaleX="11111" custScaleY="7507"/>
      <dgm:spPr/>
    </dgm:pt>
    <dgm:pt modelId="{28C3D94E-8B1A-4AAF-B2DF-E3A07C52B604}" type="pres">
      <dgm:prSet presAssocID="{CA8A0E71-531A-4B75-9258-CA4DDDD73B33}" presName="childText" presStyleLbl="lnNode1" presStyleIdx="1" presStyleCnt="2" custScaleX="104085" custScaleY="17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87E3CB-B872-4524-879A-8B31474086E8}" srcId="{B261C9F4-A8D1-4CA1-BECC-8BFB6B4018E1}" destId="{CA8A0E71-531A-4B75-9258-CA4DDDD73B33}" srcOrd="1" destOrd="0" parTransId="{2A14FBF5-94A8-476A-9FBF-01A3E0793096}" sibTransId="{D9F8A61F-37FF-4B0F-A6D9-D81A4708A03D}"/>
    <dgm:cxn modelId="{26737A71-4272-4200-A7A9-FF6B1322342F}" type="presOf" srcId="{CA8A0E71-531A-4B75-9258-CA4DDDD73B33}" destId="{28C3D94E-8B1A-4AAF-B2DF-E3A07C52B604}" srcOrd="0" destOrd="0" presId="urn:microsoft.com/office/officeart/2008/layout/PictureAccentList"/>
    <dgm:cxn modelId="{8C7543D8-6CEF-41D3-B939-B6BF64F60FD7}" type="presOf" srcId="{B261C9F4-A8D1-4CA1-BECC-8BFB6B4018E1}" destId="{30462BE3-C324-4301-A3EA-62E336A6FDDF}" srcOrd="0" destOrd="0" presId="urn:microsoft.com/office/officeart/2008/layout/PictureAccentList"/>
    <dgm:cxn modelId="{16FA3E9B-524F-4AE8-88BC-7D39406B6A8C}" type="presOf" srcId="{7C065404-0CC9-4C07-9418-5A571FA26FA0}" destId="{6C2961C2-0D48-462E-BD33-51C2ABD26C91}" srcOrd="0" destOrd="0" presId="urn:microsoft.com/office/officeart/2008/layout/PictureAccentList"/>
    <dgm:cxn modelId="{E584D6C0-8CEE-4C64-BF2F-2F2354698FFA}" type="presOf" srcId="{11AFB71F-E8F7-4F0D-9582-26C21525F7C3}" destId="{3B0F130F-B3BD-47E7-8705-271573F24C88}" srcOrd="0" destOrd="0" presId="urn:microsoft.com/office/officeart/2008/layout/PictureAccentList"/>
    <dgm:cxn modelId="{A39B4975-F20C-4E84-8EAB-9594DC0A6CB3}" srcId="{11AFB71F-E8F7-4F0D-9582-26C21525F7C3}" destId="{B261C9F4-A8D1-4CA1-BECC-8BFB6B4018E1}" srcOrd="0" destOrd="0" parTransId="{D71F55F2-14C3-4ECF-B255-BD5F629D1A99}" sibTransId="{7CF63F31-9F67-4F9C-8107-220C70DB11F7}"/>
    <dgm:cxn modelId="{EE1D6663-3930-4761-9A2B-17065C5087F8}" srcId="{B261C9F4-A8D1-4CA1-BECC-8BFB6B4018E1}" destId="{7C065404-0CC9-4C07-9418-5A571FA26FA0}" srcOrd="0" destOrd="0" parTransId="{86016020-D114-4CAF-B634-36E1C46CA994}" sibTransId="{917C332C-A793-4687-9258-A4EA43A49632}"/>
    <dgm:cxn modelId="{805C0383-5797-4244-A53D-523512D72F0A}" type="presParOf" srcId="{3B0F130F-B3BD-47E7-8705-271573F24C88}" destId="{FE6777C6-FDC7-42D2-8CDC-F5E5F7989E5C}" srcOrd="0" destOrd="0" presId="urn:microsoft.com/office/officeart/2008/layout/PictureAccentList"/>
    <dgm:cxn modelId="{6BEC982B-878B-49D4-8849-E63997F97E04}" type="presParOf" srcId="{FE6777C6-FDC7-42D2-8CDC-F5E5F7989E5C}" destId="{98CEEF2E-5FDF-4839-9826-C208E5371B22}" srcOrd="0" destOrd="0" presId="urn:microsoft.com/office/officeart/2008/layout/PictureAccentList"/>
    <dgm:cxn modelId="{621C3884-9741-4073-9FB5-27E529FBEA69}" type="presParOf" srcId="{98CEEF2E-5FDF-4839-9826-C208E5371B22}" destId="{30462BE3-C324-4301-A3EA-62E336A6FDDF}" srcOrd="0" destOrd="0" presId="urn:microsoft.com/office/officeart/2008/layout/PictureAccentList"/>
    <dgm:cxn modelId="{940D6EDC-33C8-48BF-BDF4-990ECD574709}" type="presParOf" srcId="{FE6777C6-FDC7-42D2-8CDC-F5E5F7989E5C}" destId="{B4B6AF96-9478-47E7-AB94-6A7872F3CA69}" srcOrd="1" destOrd="0" presId="urn:microsoft.com/office/officeart/2008/layout/PictureAccentList"/>
    <dgm:cxn modelId="{6346F0A4-1DD8-41B4-B58E-DE3AEA1B7863}" type="presParOf" srcId="{B4B6AF96-9478-47E7-AB94-6A7872F3CA69}" destId="{EA92171D-A967-4CC7-9350-214E5A77BB4B}" srcOrd="0" destOrd="0" presId="urn:microsoft.com/office/officeart/2008/layout/PictureAccentList"/>
    <dgm:cxn modelId="{9C1ABB79-B5B5-45E6-8D39-45F6B682E8EA}" type="presParOf" srcId="{EA92171D-A967-4CC7-9350-214E5A77BB4B}" destId="{968BD832-E34C-467E-BD31-5A1BEBA80314}" srcOrd="0" destOrd="0" presId="urn:microsoft.com/office/officeart/2008/layout/PictureAccentList"/>
    <dgm:cxn modelId="{F8F89CE2-2BFF-469F-A90A-586AE2750E43}" type="presParOf" srcId="{EA92171D-A967-4CC7-9350-214E5A77BB4B}" destId="{6C2961C2-0D48-462E-BD33-51C2ABD26C91}" srcOrd="1" destOrd="0" presId="urn:microsoft.com/office/officeart/2008/layout/PictureAccentList"/>
    <dgm:cxn modelId="{93FF25A0-DA8F-44C4-9C13-F003836C6830}" type="presParOf" srcId="{B4B6AF96-9478-47E7-AB94-6A7872F3CA69}" destId="{7B70D794-9114-43BB-936A-081BCC8B1A64}" srcOrd="1" destOrd="0" presId="urn:microsoft.com/office/officeart/2008/layout/PictureAccentList"/>
    <dgm:cxn modelId="{68CE030A-FF32-4B5D-AFBB-DBD525E72CC4}" type="presParOf" srcId="{7B70D794-9114-43BB-936A-081BCC8B1A64}" destId="{4E3A6967-E6B7-4389-A61D-B6865CD7F257}" srcOrd="0" destOrd="0" presId="urn:microsoft.com/office/officeart/2008/layout/PictureAccentList"/>
    <dgm:cxn modelId="{6B09AC53-1685-4909-B6F6-E6832777628B}" type="presParOf" srcId="{7B70D794-9114-43BB-936A-081BCC8B1A64}" destId="{28C3D94E-8B1A-4AAF-B2DF-E3A07C52B60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EF3F7-42C1-42AB-97D3-FAEAFFAD36F4}" type="doc">
      <dgm:prSet loTypeId="urn:microsoft.com/office/officeart/2005/8/layout/lProcess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67379CB-B728-4506-9D57-3AA621B2AA7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i="0" u="none" dirty="0" smtClean="0"/>
            <a:t>Педагоги общего образования</a:t>
          </a:r>
          <a:endParaRPr lang="ru-RU" sz="1600" b="1" dirty="0"/>
        </a:p>
      </dgm:t>
    </dgm:pt>
    <dgm:pt modelId="{21D3FD75-E4EC-48C3-8CFA-123DAEB17609}" type="parTrans" cxnId="{6AFEFCE7-0590-41B9-B082-3A88D8DDA05D}">
      <dgm:prSet/>
      <dgm:spPr/>
      <dgm:t>
        <a:bodyPr/>
        <a:lstStyle/>
        <a:p>
          <a:endParaRPr lang="ru-RU" sz="1100"/>
        </a:p>
      </dgm:t>
    </dgm:pt>
    <dgm:pt modelId="{D73D6658-7947-4A77-B2AF-ACBD8559EBE9}" type="sibTrans" cxnId="{6AFEFCE7-0590-41B9-B082-3A88D8DDA05D}">
      <dgm:prSet/>
      <dgm:spPr/>
      <dgm:t>
        <a:bodyPr/>
        <a:lstStyle/>
        <a:p>
          <a:endParaRPr lang="ru-RU" sz="1100"/>
        </a:p>
      </dgm:t>
    </dgm:pt>
    <dgm:pt modelId="{CCB21898-EF02-4D5C-AC41-92E973B3F58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i="0" u="none" dirty="0" smtClean="0"/>
            <a:t>Педагоги дополнительного образования</a:t>
          </a:r>
          <a:endParaRPr lang="ru-RU" sz="1600" b="1" dirty="0"/>
        </a:p>
      </dgm:t>
    </dgm:pt>
    <dgm:pt modelId="{55270623-8CB6-4857-9FA5-1D63461858D5}" type="parTrans" cxnId="{9D92D606-1273-4976-98DD-CB0B6B093C04}">
      <dgm:prSet/>
      <dgm:spPr/>
      <dgm:t>
        <a:bodyPr/>
        <a:lstStyle/>
        <a:p>
          <a:endParaRPr lang="ru-RU" sz="1100"/>
        </a:p>
      </dgm:t>
    </dgm:pt>
    <dgm:pt modelId="{813E2555-563E-41D1-A798-CA7774A3350E}" type="sibTrans" cxnId="{9D92D606-1273-4976-98DD-CB0B6B093C04}">
      <dgm:prSet/>
      <dgm:spPr/>
      <dgm:t>
        <a:bodyPr/>
        <a:lstStyle/>
        <a:p>
          <a:endParaRPr lang="ru-RU" sz="1100"/>
        </a:p>
      </dgm:t>
    </dgm:pt>
    <dgm:pt modelId="{2BC27617-8079-48C8-BAD0-1F2A183F533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i="0" u="none" dirty="0" smtClean="0"/>
            <a:t>Работники учреждений культуры</a:t>
          </a:r>
          <a:endParaRPr lang="ru-RU" sz="1600" b="1" dirty="0"/>
        </a:p>
      </dgm:t>
    </dgm:pt>
    <dgm:pt modelId="{D7760CAB-7E07-4693-BF64-FE8A0C7FB4C7}" type="parTrans" cxnId="{DCAF5BEC-7DEC-4F12-A2B0-A731FA14643D}">
      <dgm:prSet/>
      <dgm:spPr/>
      <dgm:t>
        <a:bodyPr/>
        <a:lstStyle/>
        <a:p>
          <a:endParaRPr lang="ru-RU" sz="1100"/>
        </a:p>
      </dgm:t>
    </dgm:pt>
    <dgm:pt modelId="{C9D6C907-23B5-4819-8A3E-63AA881D8262}" type="sibTrans" cxnId="{DCAF5BEC-7DEC-4F12-A2B0-A731FA14643D}">
      <dgm:prSet/>
      <dgm:spPr/>
      <dgm:t>
        <a:bodyPr/>
        <a:lstStyle/>
        <a:p>
          <a:endParaRPr lang="ru-RU" sz="1100"/>
        </a:p>
      </dgm:t>
    </dgm:pt>
    <dgm:pt modelId="{F8E15CFE-5A51-4ECC-8576-5F8D34F7ED4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47 524 руб.</a:t>
          </a:r>
          <a:endParaRPr lang="ru-RU" sz="1600" b="1" dirty="0">
            <a:solidFill>
              <a:schemeClr val="tx1"/>
            </a:solidFill>
          </a:endParaRPr>
        </a:p>
      </dgm:t>
    </dgm:pt>
    <dgm:pt modelId="{79B89783-2070-4AEF-B673-AFE491D0C998}" type="parTrans" cxnId="{4D3BFC9D-5BE8-4B8F-ABA9-C2A8F2267337}">
      <dgm:prSet/>
      <dgm:spPr/>
      <dgm:t>
        <a:bodyPr/>
        <a:lstStyle/>
        <a:p>
          <a:endParaRPr lang="ru-RU" sz="1100"/>
        </a:p>
      </dgm:t>
    </dgm:pt>
    <dgm:pt modelId="{A63D3206-3195-4376-9285-0C8116D17983}" type="sibTrans" cxnId="{4D3BFC9D-5BE8-4B8F-ABA9-C2A8F2267337}">
      <dgm:prSet/>
      <dgm:spPr/>
      <dgm:t>
        <a:bodyPr/>
        <a:lstStyle/>
        <a:p>
          <a:endParaRPr lang="ru-RU" sz="1100"/>
        </a:p>
      </dgm:t>
    </dgm:pt>
    <dgm:pt modelId="{CFE6CAE4-CD12-445B-99AA-09D65F110E0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40 450 руб.</a:t>
          </a:r>
          <a:endParaRPr lang="ru-RU" sz="1600" b="1" dirty="0">
            <a:solidFill>
              <a:schemeClr val="tx1"/>
            </a:solidFill>
          </a:endParaRPr>
        </a:p>
      </dgm:t>
    </dgm:pt>
    <dgm:pt modelId="{48D99921-5467-4A7C-8BAE-BE990CFF571F}" type="parTrans" cxnId="{624E487F-8097-4253-9482-C409427CD1A6}">
      <dgm:prSet/>
      <dgm:spPr/>
      <dgm:t>
        <a:bodyPr/>
        <a:lstStyle/>
        <a:p>
          <a:endParaRPr lang="ru-RU" sz="1100"/>
        </a:p>
      </dgm:t>
    </dgm:pt>
    <dgm:pt modelId="{F0149AFB-D119-4FAF-B2A6-3F1D5C9BF1B7}" type="sibTrans" cxnId="{624E487F-8097-4253-9482-C409427CD1A6}">
      <dgm:prSet/>
      <dgm:spPr/>
      <dgm:t>
        <a:bodyPr/>
        <a:lstStyle/>
        <a:p>
          <a:endParaRPr lang="ru-RU" sz="1100"/>
        </a:p>
      </dgm:t>
    </dgm:pt>
    <dgm:pt modelId="{C303E8B5-E95D-4523-AC40-35CD289C5DA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47 524 руб</a:t>
          </a:r>
          <a:r>
            <a:rPr lang="ru-RU" sz="1600" dirty="0" smtClean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C2F13E5D-4741-4F0B-A15C-43767F2C2170}" type="parTrans" cxnId="{EA891755-A237-4E63-A8BA-F4235DDF0F06}">
      <dgm:prSet/>
      <dgm:spPr/>
      <dgm:t>
        <a:bodyPr/>
        <a:lstStyle/>
        <a:p>
          <a:endParaRPr lang="ru-RU" sz="1100"/>
        </a:p>
      </dgm:t>
    </dgm:pt>
    <dgm:pt modelId="{67A52D75-C6E1-4852-A271-722DCF04C88C}" type="sibTrans" cxnId="{EA891755-A237-4E63-A8BA-F4235DDF0F06}">
      <dgm:prSet/>
      <dgm:spPr/>
      <dgm:t>
        <a:bodyPr/>
        <a:lstStyle/>
        <a:p>
          <a:endParaRPr lang="ru-RU" sz="1100"/>
        </a:p>
      </dgm:t>
    </dgm:pt>
    <dgm:pt modelId="{BF76B1C8-E821-4F62-B8BF-7DAA03252AD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36 044 руб.</a:t>
          </a:r>
          <a:endParaRPr lang="ru-RU" sz="1600" b="1" dirty="0">
            <a:solidFill>
              <a:schemeClr val="tx1"/>
            </a:solidFill>
          </a:endParaRPr>
        </a:p>
      </dgm:t>
    </dgm:pt>
    <dgm:pt modelId="{65D78AB7-05F5-454C-8C82-239F870EC205}" type="parTrans" cxnId="{73CFE15D-653F-4650-9C04-8F61CE62CC8A}">
      <dgm:prSet/>
      <dgm:spPr/>
      <dgm:t>
        <a:bodyPr/>
        <a:lstStyle/>
        <a:p>
          <a:endParaRPr lang="ru-RU" sz="1100"/>
        </a:p>
      </dgm:t>
    </dgm:pt>
    <dgm:pt modelId="{338CB179-B1B8-4D5C-AA5A-AC55E30B7362}" type="sibTrans" cxnId="{73CFE15D-653F-4650-9C04-8F61CE62CC8A}">
      <dgm:prSet/>
      <dgm:spPr/>
      <dgm:t>
        <a:bodyPr/>
        <a:lstStyle/>
        <a:p>
          <a:endParaRPr lang="ru-RU" sz="1100"/>
        </a:p>
      </dgm:t>
    </dgm:pt>
    <dgm:pt modelId="{53BC1823-9A3D-40B6-B4DC-29A41BB5D43A}">
      <dgm:prSet custT="1"/>
      <dgm:spPr>
        <a:solidFill>
          <a:schemeClr val="accent3">
            <a:lumMod val="20000"/>
            <a:lumOff val="80000"/>
          </a:schemeClr>
        </a:solidFill>
        <a:effectLst>
          <a:glow>
            <a:schemeClr val="accent1">
              <a:alpha val="40000"/>
            </a:schemeClr>
          </a:glow>
          <a:softEdge rad="0"/>
        </a:effectLst>
      </dgm:spPr>
      <dgm:t>
        <a:bodyPr/>
        <a:lstStyle/>
        <a:p>
          <a:r>
            <a:rPr lang="ru-RU" sz="1600" b="1" dirty="0" smtClean="0"/>
            <a:t>98,4 % </a:t>
          </a:r>
        </a:p>
        <a:p>
          <a:r>
            <a:rPr lang="ru-RU" sz="1600" b="1" dirty="0" smtClean="0"/>
            <a:t>46 773 руб.</a:t>
          </a:r>
          <a:endParaRPr lang="ru-RU" sz="1600" b="1" dirty="0"/>
        </a:p>
      </dgm:t>
    </dgm:pt>
    <dgm:pt modelId="{A21DADA4-82A2-4196-9811-CAA3BC870EE1}" type="parTrans" cxnId="{E68914B5-22BD-4F16-9FF0-31932707B4D1}">
      <dgm:prSet/>
      <dgm:spPr/>
      <dgm:t>
        <a:bodyPr/>
        <a:lstStyle/>
        <a:p>
          <a:endParaRPr lang="ru-RU" sz="1100"/>
        </a:p>
      </dgm:t>
    </dgm:pt>
    <dgm:pt modelId="{16378660-C73F-4C82-A64B-3FD78F754DCC}" type="sibTrans" cxnId="{E68914B5-22BD-4F16-9FF0-31932707B4D1}">
      <dgm:prSet/>
      <dgm:spPr/>
      <dgm:t>
        <a:bodyPr/>
        <a:lstStyle/>
        <a:p>
          <a:endParaRPr lang="ru-RU" sz="1100"/>
        </a:p>
      </dgm:t>
    </dgm:pt>
    <dgm:pt modelId="{F149F380-295D-4267-8D94-487A3C0D54BC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/>
            <a:t>102,3 %</a:t>
          </a:r>
        </a:p>
        <a:p>
          <a:r>
            <a:rPr lang="ru-RU" sz="1600" b="1" dirty="0" smtClean="0"/>
            <a:t>41 377 руб.</a:t>
          </a:r>
          <a:endParaRPr lang="ru-RU" sz="1600" b="1" dirty="0"/>
        </a:p>
      </dgm:t>
    </dgm:pt>
    <dgm:pt modelId="{1DB6131A-E7AF-4FF1-BD7E-2BCF5DEC5970}" type="parTrans" cxnId="{8C0D818C-0E0B-4C64-AC19-D1DA753D16BD}">
      <dgm:prSet/>
      <dgm:spPr/>
      <dgm:t>
        <a:bodyPr/>
        <a:lstStyle/>
        <a:p>
          <a:endParaRPr lang="ru-RU" sz="1100"/>
        </a:p>
      </dgm:t>
    </dgm:pt>
    <dgm:pt modelId="{02336508-1B59-4CB1-AED1-168423C781A1}" type="sibTrans" cxnId="{8C0D818C-0E0B-4C64-AC19-D1DA753D16BD}">
      <dgm:prSet/>
      <dgm:spPr/>
      <dgm:t>
        <a:bodyPr/>
        <a:lstStyle/>
        <a:p>
          <a:endParaRPr lang="ru-RU" sz="1100"/>
        </a:p>
      </dgm:t>
    </dgm:pt>
    <dgm:pt modelId="{572F209B-D944-44F6-884C-2C2ED4CE718E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/>
            <a:t>102,7 %</a:t>
          </a:r>
        </a:p>
        <a:p>
          <a:r>
            <a:rPr lang="ru-RU" sz="1600" b="1" dirty="0" smtClean="0"/>
            <a:t>48 792 руб</a:t>
          </a:r>
          <a:r>
            <a:rPr lang="ru-RU" sz="1400" b="1" dirty="0" smtClean="0"/>
            <a:t>.</a:t>
          </a:r>
          <a:endParaRPr lang="ru-RU" sz="1400" b="1" dirty="0"/>
        </a:p>
      </dgm:t>
    </dgm:pt>
    <dgm:pt modelId="{9CAAAEA0-C1E4-47D8-9D62-9978649C9AA2}" type="parTrans" cxnId="{325F0053-9713-42C5-BA82-A318714208BF}">
      <dgm:prSet/>
      <dgm:spPr/>
      <dgm:t>
        <a:bodyPr/>
        <a:lstStyle/>
        <a:p>
          <a:endParaRPr lang="ru-RU" sz="1100"/>
        </a:p>
      </dgm:t>
    </dgm:pt>
    <dgm:pt modelId="{4AF2D127-2C0E-4A1A-B64A-31A1B159B67D}" type="sibTrans" cxnId="{325F0053-9713-42C5-BA82-A318714208BF}">
      <dgm:prSet/>
      <dgm:spPr/>
      <dgm:t>
        <a:bodyPr/>
        <a:lstStyle/>
        <a:p>
          <a:endParaRPr lang="ru-RU" sz="1100"/>
        </a:p>
      </dgm:t>
    </dgm:pt>
    <dgm:pt modelId="{04A72008-67DF-488C-A07D-2CD709E9042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600" b="1" smtClean="0"/>
            <a:t>119,1 </a:t>
          </a:r>
          <a:r>
            <a:rPr lang="ru-RU" sz="1600" b="1" dirty="0" smtClean="0"/>
            <a:t>%</a:t>
          </a:r>
        </a:p>
        <a:p>
          <a:r>
            <a:rPr lang="ru-RU" sz="1600" b="1" dirty="0" smtClean="0"/>
            <a:t>42 915 руб.</a:t>
          </a:r>
          <a:endParaRPr lang="ru-RU" sz="1600" b="1" dirty="0"/>
        </a:p>
      </dgm:t>
    </dgm:pt>
    <dgm:pt modelId="{819B0737-2E56-43FB-A379-335BF9BAB843}" type="parTrans" cxnId="{00572825-A741-4323-B6B1-55D942424EE1}">
      <dgm:prSet/>
      <dgm:spPr/>
      <dgm:t>
        <a:bodyPr/>
        <a:lstStyle/>
        <a:p>
          <a:endParaRPr lang="ru-RU" sz="1100"/>
        </a:p>
      </dgm:t>
    </dgm:pt>
    <dgm:pt modelId="{8B6252C8-7358-476F-898E-EFF235F08998}" type="sibTrans" cxnId="{00572825-A741-4323-B6B1-55D942424EE1}">
      <dgm:prSet/>
      <dgm:spPr/>
      <dgm:t>
        <a:bodyPr/>
        <a:lstStyle/>
        <a:p>
          <a:endParaRPr lang="ru-RU" sz="1100"/>
        </a:p>
      </dgm:t>
    </dgm:pt>
    <dgm:pt modelId="{5AE4D799-D757-4880-A395-8DE3B05D1FC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i="0" u="none" dirty="0" smtClean="0"/>
            <a:t>Педагоги дошкольного образования</a:t>
          </a:r>
          <a:endParaRPr lang="ru-RU" sz="1600" b="1" dirty="0"/>
        </a:p>
      </dgm:t>
    </dgm:pt>
    <dgm:pt modelId="{A053A53F-0D21-4946-9FB5-DC141290DCC4}" type="sibTrans" cxnId="{A0C4C723-5629-40B8-8C4B-4F7AC52F0740}">
      <dgm:prSet/>
      <dgm:spPr/>
      <dgm:t>
        <a:bodyPr/>
        <a:lstStyle/>
        <a:p>
          <a:endParaRPr lang="ru-RU" sz="1100"/>
        </a:p>
      </dgm:t>
    </dgm:pt>
    <dgm:pt modelId="{1D0E8EA7-2607-42E2-BCBE-D213DC066388}" type="parTrans" cxnId="{A0C4C723-5629-40B8-8C4B-4F7AC52F0740}">
      <dgm:prSet/>
      <dgm:spPr/>
      <dgm:t>
        <a:bodyPr/>
        <a:lstStyle/>
        <a:p>
          <a:endParaRPr lang="ru-RU" sz="1100"/>
        </a:p>
      </dgm:t>
    </dgm:pt>
    <dgm:pt modelId="{26AC0BC5-8FD9-4FFE-905A-CD890DDC9711}" type="pres">
      <dgm:prSet presAssocID="{83DEF3F7-42C1-42AB-97D3-FAEAFFAD36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7CEA6-BD7E-4415-9F6D-93BD52541D19}" type="pres">
      <dgm:prSet presAssocID="{467379CB-B728-4506-9D57-3AA621B2AA79}" presName="compNode" presStyleCnt="0"/>
      <dgm:spPr/>
    </dgm:pt>
    <dgm:pt modelId="{25743631-35FE-47A5-A188-20EAE011F3BA}" type="pres">
      <dgm:prSet presAssocID="{467379CB-B728-4506-9D57-3AA621B2AA79}" presName="aNode" presStyleLbl="bgShp" presStyleIdx="0" presStyleCnt="4" custScaleY="70606" custLinFactNeighborX="-43" custLinFactNeighborY="68"/>
      <dgm:spPr/>
      <dgm:t>
        <a:bodyPr/>
        <a:lstStyle/>
        <a:p>
          <a:endParaRPr lang="ru-RU"/>
        </a:p>
      </dgm:t>
    </dgm:pt>
    <dgm:pt modelId="{8AAA378E-8001-4FDC-A76A-D3764151D091}" type="pres">
      <dgm:prSet presAssocID="{467379CB-B728-4506-9D57-3AA621B2AA79}" presName="textNode" presStyleLbl="bgShp" presStyleIdx="0" presStyleCnt="4"/>
      <dgm:spPr/>
      <dgm:t>
        <a:bodyPr/>
        <a:lstStyle/>
        <a:p>
          <a:endParaRPr lang="ru-RU"/>
        </a:p>
      </dgm:t>
    </dgm:pt>
    <dgm:pt modelId="{E919F526-2A93-4AA7-9D39-A11571392EEE}" type="pres">
      <dgm:prSet presAssocID="{467379CB-B728-4506-9D57-3AA621B2AA79}" presName="compChildNode" presStyleCnt="0"/>
      <dgm:spPr/>
    </dgm:pt>
    <dgm:pt modelId="{5E2A3583-EE91-48E5-A186-6A15F9322B47}" type="pres">
      <dgm:prSet presAssocID="{467379CB-B728-4506-9D57-3AA621B2AA79}" presName="theInnerList" presStyleCnt="0"/>
      <dgm:spPr/>
    </dgm:pt>
    <dgm:pt modelId="{0971185C-44AB-4301-AD0F-113902A1F7BB}" type="pres">
      <dgm:prSet presAssocID="{53BC1823-9A3D-40B6-B4DC-29A41BB5D43A}" presName="childNode" presStyleLbl="node1" presStyleIdx="0" presStyleCnt="8" custScaleY="41007" custLinFactNeighborX="2720" custLinFactNeighborY="-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5DE54-A547-4747-A7F6-E721F4EB63D2}" type="pres">
      <dgm:prSet presAssocID="{53BC1823-9A3D-40B6-B4DC-29A41BB5D43A}" presName="aSpace2" presStyleCnt="0"/>
      <dgm:spPr/>
    </dgm:pt>
    <dgm:pt modelId="{52590929-01F0-4C7F-9A9B-D5424F8C253D}" type="pres">
      <dgm:prSet presAssocID="{F8E15CFE-5A51-4ECC-8576-5F8D34F7ED46}" presName="childNode" presStyleLbl="node1" presStyleIdx="1" presStyleCnt="8" custScaleY="2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3CEF6-2D02-4D47-BEBB-4EB964830AEA}" type="pres">
      <dgm:prSet presAssocID="{467379CB-B728-4506-9D57-3AA621B2AA79}" presName="aSpace" presStyleCnt="0"/>
      <dgm:spPr/>
    </dgm:pt>
    <dgm:pt modelId="{A38BE0C6-50ED-477E-B4F7-6CB743DE4FAC}" type="pres">
      <dgm:prSet presAssocID="{5AE4D799-D757-4880-A395-8DE3B05D1FCE}" presName="compNode" presStyleCnt="0"/>
      <dgm:spPr/>
    </dgm:pt>
    <dgm:pt modelId="{66B0A4EE-50C7-4455-8E94-DCB4DE0B97C7}" type="pres">
      <dgm:prSet presAssocID="{5AE4D799-D757-4880-A395-8DE3B05D1FCE}" presName="aNode" presStyleLbl="bgShp" presStyleIdx="1" presStyleCnt="4" custScaleY="71054" custLinFactNeighborX="-1648" custLinFactNeighborY="-986"/>
      <dgm:spPr/>
      <dgm:t>
        <a:bodyPr/>
        <a:lstStyle/>
        <a:p>
          <a:endParaRPr lang="ru-RU"/>
        </a:p>
      </dgm:t>
    </dgm:pt>
    <dgm:pt modelId="{5F8E949E-6662-452F-940A-AD84C1C0CDA8}" type="pres">
      <dgm:prSet presAssocID="{5AE4D799-D757-4880-A395-8DE3B05D1FCE}" presName="textNode" presStyleLbl="bgShp" presStyleIdx="1" presStyleCnt="4"/>
      <dgm:spPr/>
      <dgm:t>
        <a:bodyPr/>
        <a:lstStyle/>
        <a:p>
          <a:endParaRPr lang="ru-RU"/>
        </a:p>
      </dgm:t>
    </dgm:pt>
    <dgm:pt modelId="{1260B967-4464-4109-A216-8F86E4D4E5EA}" type="pres">
      <dgm:prSet presAssocID="{5AE4D799-D757-4880-A395-8DE3B05D1FCE}" presName="compChildNode" presStyleCnt="0"/>
      <dgm:spPr/>
    </dgm:pt>
    <dgm:pt modelId="{EADB76E8-0BDB-4F34-ABED-48824442F5E7}" type="pres">
      <dgm:prSet presAssocID="{5AE4D799-D757-4880-A395-8DE3B05D1FCE}" presName="theInnerList" presStyleCnt="0"/>
      <dgm:spPr/>
    </dgm:pt>
    <dgm:pt modelId="{793C0705-5382-4EF8-BEA0-F4B9BABF88CB}" type="pres">
      <dgm:prSet presAssocID="{F149F380-295D-4267-8D94-487A3C0D54BC}" presName="childNode" presStyleLbl="node1" presStyleIdx="2" presStyleCnt="8" custScaleY="37016" custLinFactNeighborX="713" custLinFactNeighborY="-2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AB51F-9756-4140-9D3F-30AACB851036}" type="pres">
      <dgm:prSet presAssocID="{F149F380-295D-4267-8D94-487A3C0D54BC}" presName="aSpace2" presStyleCnt="0"/>
      <dgm:spPr/>
    </dgm:pt>
    <dgm:pt modelId="{6AE18252-EC2D-45E1-A455-FBF5EFB276F6}" type="pres">
      <dgm:prSet presAssocID="{CFE6CAE4-CD12-445B-99AA-09D65F110E08}" presName="childNode" presStyleLbl="node1" presStyleIdx="3" presStyleCnt="8" custScaleY="2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814AC-443C-4322-B853-92EC0CEAD0B0}" type="pres">
      <dgm:prSet presAssocID="{5AE4D799-D757-4880-A395-8DE3B05D1FCE}" presName="aSpace" presStyleCnt="0"/>
      <dgm:spPr/>
    </dgm:pt>
    <dgm:pt modelId="{3A125812-CBAE-492D-9DA7-A874214F1494}" type="pres">
      <dgm:prSet presAssocID="{CCB21898-EF02-4D5C-AC41-92E973B3F58B}" presName="compNode" presStyleCnt="0"/>
      <dgm:spPr/>
    </dgm:pt>
    <dgm:pt modelId="{73C0176E-7D6D-4EB7-821F-112BC9212A10}" type="pres">
      <dgm:prSet presAssocID="{CCB21898-EF02-4D5C-AC41-92E973B3F58B}" presName="aNode" presStyleLbl="bgShp" presStyleIdx="2" presStyleCnt="4" custScaleX="120783" custScaleY="70413" custLinFactNeighborX="819" custLinFactNeighborY="-1883"/>
      <dgm:spPr/>
      <dgm:t>
        <a:bodyPr/>
        <a:lstStyle/>
        <a:p>
          <a:endParaRPr lang="ru-RU"/>
        </a:p>
      </dgm:t>
    </dgm:pt>
    <dgm:pt modelId="{698BE7C6-B0A9-4484-B5D7-CA5297F3BBF5}" type="pres">
      <dgm:prSet presAssocID="{CCB21898-EF02-4D5C-AC41-92E973B3F58B}" presName="textNode" presStyleLbl="bgShp" presStyleIdx="2" presStyleCnt="4"/>
      <dgm:spPr/>
      <dgm:t>
        <a:bodyPr/>
        <a:lstStyle/>
        <a:p>
          <a:endParaRPr lang="ru-RU"/>
        </a:p>
      </dgm:t>
    </dgm:pt>
    <dgm:pt modelId="{1EAC927F-0DAA-4E96-AE33-BBA5ADE87ED3}" type="pres">
      <dgm:prSet presAssocID="{CCB21898-EF02-4D5C-AC41-92E973B3F58B}" presName="compChildNode" presStyleCnt="0"/>
      <dgm:spPr/>
    </dgm:pt>
    <dgm:pt modelId="{33FB9F47-CE41-45D3-8DE1-1B6E31E64D20}" type="pres">
      <dgm:prSet presAssocID="{CCB21898-EF02-4D5C-AC41-92E973B3F58B}" presName="theInnerList" presStyleCnt="0"/>
      <dgm:spPr/>
    </dgm:pt>
    <dgm:pt modelId="{8598F4FE-10F4-4E54-BC12-A19801251A4D}" type="pres">
      <dgm:prSet presAssocID="{572F209B-D944-44F6-884C-2C2ED4CE718E}" presName="childNode" presStyleLbl="node1" presStyleIdx="4" presStyleCnt="8" custAng="10800000" custFlipVert="1" custScaleX="105480" custScaleY="32614" custLinFactNeighborX="1850" custLinFactNeighborY="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8009A-99DB-4B83-99B8-399CE6160DBE}" type="pres">
      <dgm:prSet presAssocID="{572F209B-D944-44F6-884C-2C2ED4CE718E}" presName="aSpace2" presStyleCnt="0"/>
      <dgm:spPr/>
    </dgm:pt>
    <dgm:pt modelId="{B91A0C16-7D88-46CC-8623-7855C1900380}" type="pres">
      <dgm:prSet presAssocID="{C303E8B5-E95D-4523-AC40-35CD289C5DAF}" presName="childNode" presStyleLbl="node1" presStyleIdx="5" presStyleCnt="8" custScaleY="2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40D1A-2B13-4CCE-A989-1D455CD0AFBD}" type="pres">
      <dgm:prSet presAssocID="{CCB21898-EF02-4D5C-AC41-92E973B3F58B}" presName="aSpace" presStyleCnt="0"/>
      <dgm:spPr/>
    </dgm:pt>
    <dgm:pt modelId="{635C9379-6163-44AA-883F-97E62F907672}" type="pres">
      <dgm:prSet presAssocID="{2BC27617-8079-48C8-BAD0-1F2A183F5334}" presName="compNode" presStyleCnt="0"/>
      <dgm:spPr/>
    </dgm:pt>
    <dgm:pt modelId="{34A6229F-3588-4558-AF6F-BF92E6D47CB5}" type="pres">
      <dgm:prSet presAssocID="{2BC27617-8079-48C8-BAD0-1F2A183F5334}" presName="aNode" presStyleLbl="bgShp" presStyleIdx="3" presStyleCnt="4" custScaleY="67953" custLinFactNeighborX="82" custLinFactNeighborY="-2202"/>
      <dgm:spPr/>
      <dgm:t>
        <a:bodyPr/>
        <a:lstStyle/>
        <a:p>
          <a:endParaRPr lang="ru-RU"/>
        </a:p>
      </dgm:t>
    </dgm:pt>
    <dgm:pt modelId="{B11919BE-40B9-48C3-A89D-30B34EA87A9E}" type="pres">
      <dgm:prSet presAssocID="{2BC27617-8079-48C8-BAD0-1F2A183F5334}" presName="textNode" presStyleLbl="bgShp" presStyleIdx="3" presStyleCnt="4"/>
      <dgm:spPr/>
      <dgm:t>
        <a:bodyPr/>
        <a:lstStyle/>
        <a:p>
          <a:endParaRPr lang="ru-RU"/>
        </a:p>
      </dgm:t>
    </dgm:pt>
    <dgm:pt modelId="{F2D4CB89-55D7-4A06-B2B6-018606A309AF}" type="pres">
      <dgm:prSet presAssocID="{2BC27617-8079-48C8-BAD0-1F2A183F5334}" presName="compChildNode" presStyleCnt="0"/>
      <dgm:spPr/>
    </dgm:pt>
    <dgm:pt modelId="{5CDEBEFE-9375-4C01-BFD0-07CDF819FC55}" type="pres">
      <dgm:prSet presAssocID="{2BC27617-8079-48C8-BAD0-1F2A183F5334}" presName="theInnerList" presStyleCnt="0"/>
      <dgm:spPr/>
    </dgm:pt>
    <dgm:pt modelId="{A70C00E6-24FA-4F43-B69A-0E34946208AD}" type="pres">
      <dgm:prSet presAssocID="{04A72008-67DF-488C-A07D-2CD709E9042F}" presName="childNode" presStyleLbl="node1" presStyleIdx="6" presStyleCnt="8" custScaleX="103245" custScaleY="35725" custLinFactNeighborX="-24" custLinFactNeighborY="1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D70E0-4A73-4A7D-847F-0A7D93A02A74}" type="pres">
      <dgm:prSet presAssocID="{04A72008-67DF-488C-A07D-2CD709E9042F}" presName="aSpace2" presStyleCnt="0"/>
      <dgm:spPr/>
    </dgm:pt>
    <dgm:pt modelId="{EBD19780-067C-45B1-9E1D-F29498BBE35E}" type="pres">
      <dgm:prSet presAssocID="{BF76B1C8-E821-4F62-B8BF-7DAA03252AD1}" presName="childNode" presStyleLbl="node1" presStyleIdx="7" presStyleCnt="8" custScaleX="114725" custScaleY="2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C4C723-5629-40B8-8C4B-4F7AC52F0740}" srcId="{83DEF3F7-42C1-42AB-97D3-FAEAFFAD36F4}" destId="{5AE4D799-D757-4880-A395-8DE3B05D1FCE}" srcOrd="1" destOrd="0" parTransId="{1D0E8EA7-2607-42E2-BCBE-D213DC066388}" sibTransId="{A053A53F-0D21-4946-9FB5-DC141290DCC4}"/>
    <dgm:cxn modelId="{8C0D818C-0E0B-4C64-AC19-D1DA753D16BD}" srcId="{5AE4D799-D757-4880-A395-8DE3B05D1FCE}" destId="{F149F380-295D-4267-8D94-487A3C0D54BC}" srcOrd="0" destOrd="0" parTransId="{1DB6131A-E7AF-4FF1-BD7E-2BCF5DEC5970}" sibTransId="{02336508-1B59-4CB1-AED1-168423C781A1}"/>
    <dgm:cxn modelId="{325F0053-9713-42C5-BA82-A318714208BF}" srcId="{CCB21898-EF02-4D5C-AC41-92E973B3F58B}" destId="{572F209B-D944-44F6-884C-2C2ED4CE718E}" srcOrd="0" destOrd="0" parTransId="{9CAAAEA0-C1E4-47D8-9D62-9978649C9AA2}" sibTransId="{4AF2D127-2C0E-4A1A-B64A-31A1B159B67D}"/>
    <dgm:cxn modelId="{EA891755-A237-4E63-A8BA-F4235DDF0F06}" srcId="{CCB21898-EF02-4D5C-AC41-92E973B3F58B}" destId="{C303E8B5-E95D-4523-AC40-35CD289C5DAF}" srcOrd="1" destOrd="0" parTransId="{C2F13E5D-4741-4F0B-A15C-43767F2C2170}" sibTransId="{67A52D75-C6E1-4852-A271-722DCF04C88C}"/>
    <dgm:cxn modelId="{9D92D606-1273-4976-98DD-CB0B6B093C04}" srcId="{83DEF3F7-42C1-42AB-97D3-FAEAFFAD36F4}" destId="{CCB21898-EF02-4D5C-AC41-92E973B3F58B}" srcOrd="2" destOrd="0" parTransId="{55270623-8CB6-4857-9FA5-1D63461858D5}" sibTransId="{813E2555-563E-41D1-A798-CA7774A3350E}"/>
    <dgm:cxn modelId="{CDA78D58-A373-4A87-8A63-650D227E3733}" type="presOf" srcId="{BF76B1C8-E821-4F62-B8BF-7DAA03252AD1}" destId="{EBD19780-067C-45B1-9E1D-F29498BBE35E}" srcOrd="0" destOrd="0" presId="urn:microsoft.com/office/officeart/2005/8/layout/lProcess2"/>
    <dgm:cxn modelId="{6AFEFCE7-0590-41B9-B082-3A88D8DDA05D}" srcId="{83DEF3F7-42C1-42AB-97D3-FAEAFFAD36F4}" destId="{467379CB-B728-4506-9D57-3AA621B2AA79}" srcOrd="0" destOrd="0" parTransId="{21D3FD75-E4EC-48C3-8CFA-123DAEB17609}" sibTransId="{D73D6658-7947-4A77-B2AF-ACBD8559EBE9}"/>
    <dgm:cxn modelId="{F8A49404-767D-48F8-A6B0-F91399CE8D5A}" type="presOf" srcId="{F149F380-295D-4267-8D94-487A3C0D54BC}" destId="{793C0705-5382-4EF8-BEA0-F4B9BABF88CB}" srcOrd="0" destOrd="0" presId="urn:microsoft.com/office/officeart/2005/8/layout/lProcess2"/>
    <dgm:cxn modelId="{4D3BFC9D-5BE8-4B8F-ABA9-C2A8F2267337}" srcId="{467379CB-B728-4506-9D57-3AA621B2AA79}" destId="{F8E15CFE-5A51-4ECC-8576-5F8D34F7ED46}" srcOrd="1" destOrd="0" parTransId="{79B89783-2070-4AEF-B673-AFE491D0C998}" sibTransId="{A63D3206-3195-4376-9285-0C8116D17983}"/>
    <dgm:cxn modelId="{5A352621-36D9-44AA-8268-A6F1D41FD573}" type="presOf" srcId="{CFE6CAE4-CD12-445B-99AA-09D65F110E08}" destId="{6AE18252-EC2D-45E1-A455-FBF5EFB276F6}" srcOrd="0" destOrd="0" presId="urn:microsoft.com/office/officeart/2005/8/layout/lProcess2"/>
    <dgm:cxn modelId="{0E3340CE-2386-48B2-9A0E-ACB7C5B73A20}" type="presOf" srcId="{53BC1823-9A3D-40B6-B4DC-29A41BB5D43A}" destId="{0971185C-44AB-4301-AD0F-113902A1F7BB}" srcOrd="0" destOrd="0" presId="urn:microsoft.com/office/officeart/2005/8/layout/lProcess2"/>
    <dgm:cxn modelId="{4971A119-B97C-4B96-89C1-C97DB81D321E}" type="presOf" srcId="{2BC27617-8079-48C8-BAD0-1F2A183F5334}" destId="{B11919BE-40B9-48C3-A89D-30B34EA87A9E}" srcOrd="1" destOrd="0" presId="urn:microsoft.com/office/officeart/2005/8/layout/lProcess2"/>
    <dgm:cxn modelId="{73CFE15D-653F-4650-9C04-8F61CE62CC8A}" srcId="{2BC27617-8079-48C8-BAD0-1F2A183F5334}" destId="{BF76B1C8-E821-4F62-B8BF-7DAA03252AD1}" srcOrd="1" destOrd="0" parTransId="{65D78AB7-05F5-454C-8C82-239F870EC205}" sibTransId="{338CB179-B1B8-4D5C-AA5A-AC55E30B7362}"/>
    <dgm:cxn modelId="{854DB156-26B0-43E7-8241-7B5EC565D9BC}" type="presOf" srcId="{CCB21898-EF02-4D5C-AC41-92E973B3F58B}" destId="{73C0176E-7D6D-4EB7-821F-112BC9212A10}" srcOrd="0" destOrd="0" presId="urn:microsoft.com/office/officeart/2005/8/layout/lProcess2"/>
    <dgm:cxn modelId="{64EF0688-A486-4EDF-9856-E34BBC27CBA5}" type="presOf" srcId="{2BC27617-8079-48C8-BAD0-1F2A183F5334}" destId="{34A6229F-3588-4558-AF6F-BF92E6D47CB5}" srcOrd="0" destOrd="0" presId="urn:microsoft.com/office/officeart/2005/8/layout/lProcess2"/>
    <dgm:cxn modelId="{E68914B5-22BD-4F16-9FF0-31932707B4D1}" srcId="{467379CB-B728-4506-9D57-3AA621B2AA79}" destId="{53BC1823-9A3D-40B6-B4DC-29A41BB5D43A}" srcOrd="0" destOrd="0" parTransId="{A21DADA4-82A2-4196-9811-CAA3BC870EE1}" sibTransId="{16378660-C73F-4C82-A64B-3FD78F754DCC}"/>
    <dgm:cxn modelId="{00572825-A741-4323-B6B1-55D942424EE1}" srcId="{2BC27617-8079-48C8-BAD0-1F2A183F5334}" destId="{04A72008-67DF-488C-A07D-2CD709E9042F}" srcOrd="0" destOrd="0" parTransId="{819B0737-2E56-43FB-A379-335BF9BAB843}" sibTransId="{8B6252C8-7358-476F-898E-EFF235F08998}"/>
    <dgm:cxn modelId="{BAFA10E8-863F-44EB-A7BA-30B3079E517C}" type="presOf" srcId="{5AE4D799-D757-4880-A395-8DE3B05D1FCE}" destId="{5F8E949E-6662-452F-940A-AD84C1C0CDA8}" srcOrd="1" destOrd="0" presId="urn:microsoft.com/office/officeart/2005/8/layout/lProcess2"/>
    <dgm:cxn modelId="{60DA022E-0AA0-48BC-9910-CA7946695AE0}" type="presOf" srcId="{CCB21898-EF02-4D5C-AC41-92E973B3F58B}" destId="{698BE7C6-B0A9-4484-B5D7-CA5297F3BBF5}" srcOrd="1" destOrd="0" presId="urn:microsoft.com/office/officeart/2005/8/layout/lProcess2"/>
    <dgm:cxn modelId="{182EB1C7-FFE1-4811-B1A9-94B5EDECCE32}" type="presOf" srcId="{572F209B-D944-44F6-884C-2C2ED4CE718E}" destId="{8598F4FE-10F4-4E54-BC12-A19801251A4D}" srcOrd="0" destOrd="0" presId="urn:microsoft.com/office/officeart/2005/8/layout/lProcess2"/>
    <dgm:cxn modelId="{DCAF5BEC-7DEC-4F12-A2B0-A731FA14643D}" srcId="{83DEF3F7-42C1-42AB-97D3-FAEAFFAD36F4}" destId="{2BC27617-8079-48C8-BAD0-1F2A183F5334}" srcOrd="3" destOrd="0" parTransId="{D7760CAB-7E07-4693-BF64-FE8A0C7FB4C7}" sibTransId="{C9D6C907-23B5-4819-8A3E-63AA881D8262}"/>
    <dgm:cxn modelId="{8B3BB351-684F-4F35-9675-9838966DBC9B}" type="presOf" srcId="{C303E8B5-E95D-4523-AC40-35CD289C5DAF}" destId="{B91A0C16-7D88-46CC-8623-7855C1900380}" srcOrd="0" destOrd="0" presId="urn:microsoft.com/office/officeart/2005/8/layout/lProcess2"/>
    <dgm:cxn modelId="{7BD89F7A-6E0B-47DE-9390-779F5171EC98}" type="presOf" srcId="{467379CB-B728-4506-9D57-3AA621B2AA79}" destId="{25743631-35FE-47A5-A188-20EAE011F3BA}" srcOrd="0" destOrd="0" presId="urn:microsoft.com/office/officeart/2005/8/layout/lProcess2"/>
    <dgm:cxn modelId="{624E487F-8097-4253-9482-C409427CD1A6}" srcId="{5AE4D799-D757-4880-A395-8DE3B05D1FCE}" destId="{CFE6CAE4-CD12-445B-99AA-09D65F110E08}" srcOrd="1" destOrd="0" parTransId="{48D99921-5467-4A7C-8BAE-BE990CFF571F}" sibTransId="{F0149AFB-D119-4FAF-B2A6-3F1D5C9BF1B7}"/>
    <dgm:cxn modelId="{58D1B63C-50F0-44E6-A3B3-D6DF7E40811F}" type="presOf" srcId="{F8E15CFE-5A51-4ECC-8576-5F8D34F7ED46}" destId="{52590929-01F0-4C7F-9A9B-D5424F8C253D}" srcOrd="0" destOrd="0" presId="urn:microsoft.com/office/officeart/2005/8/layout/lProcess2"/>
    <dgm:cxn modelId="{5A0A04F7-9F9C-41E2-80E7-654417B75C6A}" type="presOf" srcId="{467379CB-B728-4506-9D57-3AA621B2AA79}" destId="{8AAA378E-8001-4FDC-A76A-D3764151D091}" srcOrd="1" destOrd="0" presId="urn:microsoft.com/office/officeart/2005/8/layout/lProcess2"/>
    <dgm:cxn modelId="{906FB8DF-1B51-499E-8EFE-4C5C90A8A7F8}" type="presOf" srcId="{83DEF3F7-42C1-42AB-97D3-FAEAFFAD36F4}" destId="{26AC0BC5-8FD9-4FFE-905A-CD890DDC9711}" srcOrd="0" destOrd="0" presId="urn:microsoft.com/office/officeart/2005/8/layout/lProcess2"/>
    <dgm:cxn modelId="{B7941995-FA56-4F2C-AFD4-4A85660E078F}" type="presOf" srcId="{5AE4D799-D757-4880-A395-8DE3B05D1FCE}" destId="{66B0A4EE-50C7-4455-8E94-DCB4DE0B97C7}" srcOrd="0" destOrd="0" presId="urn:microsoft.com/office/officeart/2005/8/layout/lProcess2"/>
    <dgm:cxn modelId="{57C9B3D6-0E60-4E4F-93E2-D49CF809CE98}" type="presOf" srcId="{04A72008-67DF-488C-A07D-2CD709E9042F}" destId="{A70C00E6-24FA-4F43-B69A-0E34946208AD}" srcOrd="0" destOrd="0" presId="urn:microsoft.com/office/officeart/2005/8/layout/lProcess2"/>
    <dgm:cxn modelId="{5826A55B-A8DC-468E-81AC-956BA13FB2D7}" type="presParOf" srcId="{26AC0BC5-8FD9-4FFE-905A-CD890DDC9711}" destId="{C917CEA6-BD7E-4415-9F6D-93BD52541D19}" srcOrd="0" destOrd="0" presId="urn:microsoft.com/office/officeart/2005/8/layout/lProcess2"/>
    <dgm:cxn modelId="{F94DA974-AEC7-423F-8FDF-CEE043B2C6A7}" type="presParOf" srcId="{C917CEA6-BD7E-4415-9F6D-93BD52541D19}" destId="{25743631-35FE-47A5-A188-20EAE011F3BA}" srcOrd="0" destOrd="0" presId="urn:microsoft.com/office/officeart/2005/8/layout/lProcess2"/>
    <dgm:cxn modelId="{7426E78B-E40A-4E29-A1C0-350D1700B6F7}" type="presParOf" srcId="{C917CEA6-BD7E-4415-9F6D-93BD52541D19}" destId="{8AAA378E-8001-4FDC-A76A-D3764151D091}" srcOrd="1" destOrd="0" presId="urn:microsoft.com/office/officeart/2005/8/layout/lProcess2"/>
    <dgm:cxn modelId="{60D3E23C-E30A-451A-8C64-4D46F1F40649}" type="presParOf" srcId="{C917CEA6-BD7E-4415-9F6D-93BD52541D19}" destId="{E919F526-2A93-4AA7-9D39-A11571392EEE}" srcOrd="2" destOrd="0" presId="urn:microsoft.com/office/officeart/2005/8/layout/lProcess2"/>
    <dgm:cxn modelId="{36DEA54E-7EF7-460C-99A9-63CF9A2EDE4B}" type="presParOf" srcId="{E919F526-2A93-4AA7-9D39-A11571392EEE}" destId="{5E2A3583-EE91-48E5-A186-6A15F9322B47}" srcOrd="0" destOrd="0" presId="urn:microsoft.com/office/officeart/2005/8/layout/lProcess2"/>
    <dgm:cxn modelId="{9F7A1250-428F-450F-8219-80405260971B}" type="presParOf" srcId="{5E2A3583-EE91-48E5-A186-6A15F9322B47}" destId="{0971185C-44AB-4301-AD0F-113902A1F7BB}" srcOrd="0" destOrd="0" presId="urn:microsoft.com/office/officeart/2005/8/layout/lProcess2"/>
    <dgm:cxn modelId="{C17EA5C0-E593-4C65-A714-3935E1860D5D}" type="presParOf" srcId="{5E2A3583-EE91-48E5-A186-6A15F9322B47}" destId="{1325DE54-A547-4747-A7F6-E721F4EB63D2}" srcOrd="1" destOrd="0" presId="urn:microsoft.com/office/officeart/2005/8/layout/lProcess2"/>
    <dgm:cxn modelId="{2E846DFF-934A-46C8-A121-769704B50B2E}" type="presParOf" srcId="{5E2A3583-EE91-48E5-A186-6A15F9322B47}" destId="{52590929-01F0-4C7F-9A9B-D5424F8C253D}" srcOrd="2" destOrd="0" presId="urn:microsoft.com/office/officeart/2005/8/layout/lProcess2"/>
    <dgm:cxn modelId="{4B662D41-D560-4B2A-BEFB-1FC38A0A912C}" type="presParOf" srcId="{26AC0BC5-8FD9-4FFE-905A-CD890DDC9711}" destId="{0F33CEF6-2D02-4D47-BEBB-4EB964830AEA}" srcOrd="1" destOrd="0" presId="urn:microsoft.com/office/officeart/2005/8/layout/lProcess2"/>
    <dgm:cxn modelId="{91750AC1-BDA9-425D-9186-9C99E3439EE4}" type="presParOf" srcId="{26AC0BC5-8FD9-4FFE-905A-CD890DDC9711}" destId="{A38BE0C6-50ED-477E-B4F7-6CB743DE4FAC}" srcOrd="2" destOrd="0" presId="urn:microsoft.com/office/officeart/2005/8/layout/lProcess2"/>
    <dgm:cxn modelId="{76DD5100-C0C1-4FCF-AC7C-AB5CD29E3644}" type="presParOf" srcId="{A38BE0C6-50ED-477E-B4F7-6CB743DE4FAC}" destId="{66B0A4EE-50C7-4455-8E94-DCB4DE0B97C7}" srcOrd="0" destOrd="0" presId="urn:microsoft.com/office/officeart/2005/8/layout/lProcess2"/>
    <dgm:cxn modelId="{16BD1413-B680-4B68-96DA-15F02FAA5F85}" type="presParOf" srcId="{A38BE0C6-50ED-477E-B4F7-6CB743DE4FAC}" destId="{5F8E949E-6662-452F-940A-AD84C1C0CDA8}" srcOrd="1" destOrd="0" presId="urn:microsoft.com/office/officeart/2005/8/layout/lProcess2"/>
    <dgm:cxn modelId="{6F966093-5D8B-40DD-B34D-D95BFB37E697}" type="presParOf" srcId="{A38BE0C6-50ED-477E-B4F7-6CB743DE4FAC}" destId="{1260B967-4464-4109-A216-8F86E4D4E5EA}" srcOrd="2" destOrd="0" presId="urn:microsoft.com/office/officeart/2005/8/layout/lProcess2"/>
    <dgm:cxn modelId="{9CC3FEDA-B68D-4913-B93B-14B477DDD74C}" type="presParOf" srcId="{1260B967-4464-4109-A216-8F86E4D4E5EA}" destId="{EADB76E8-0BDB-4F34-ABED-48824442F5E7}" srcOrd="0" destOrd="0" presId="urn:microsoft.com/office/officeart/2005/8/layout/lProcess2"/>
    <dgm:cxn modelId="{79E6D128-B38A-4ACA-811C-C09CB06CCCCF}" type="presParOf" srcId="{EADB76E8-0BDB-4F34-ABED-48824442F5E7}" destId="{793C0705-5382-4EF8-BEA0-F4B9BABF88CB}" srcOrd="0" destOrd="0" presId="urn:microsoft.com/office/officeart/2005/8/layout/lProcess2"/>
    <dgm:cxn modelId="{08A15795-5BC2-4360-809F-6AABC25A36CC}" type="presParOf" srcId="{EADB76E8-0BDB-4F34-ABED-48824442F5E7}" destId="{BA9AB51F-9756-4140-9D3F-30AACB851036}" srcOrd="1" destOrd="0" presId="urn:microsoft.com/office/officeart/2005/8/layout/lProcess2"/>
    <dgm:cxn modelId="{0DBC0038-1F61-48FC-8FAE-85960D439975}" type="presParOf" srcId="{EADB76E8-0BDB-4F34-ABED-48824442F5E7}" destId="{6AE18252-EC2D-45E1-A455-FBF5EFB276F6}" srcOrd="2" destOrd="0" presId="urn:microsoft.com/office/officeart/2005/8/layout/lProcess2"/>
    <dgm:cxn modelId="{D13DAF22-F6B5-4542-B5ED-95DC3976F723}" type="presParOf" srcId="{26AC0BC5-8FD9-4FFE-905A-CD890DDC9711}" destId="{AC0814AC-443C-4322-B853-92EC0CEAD0B0}" srcOrd="3" destOrd="0" presId="urn:microsoft.com/office/officeart/2005/8/layout/lProcess2"/>
    <dgm:cxn modelId="{E942D2BE-AA33-40AA-8D31-FADA183A3235}" type="presParOf" srcId="{26AC0BC5-8FD9-4FFE-905A-CD890DDC9711}" destId="{3A125812-CBAE-492D-9DA7-A874214F1494}" srcOrd="4" destOrd="0" presId="urn:microsoft.com/office/officeart/2005/8/layout/lProcess2"/>
    <dgm:cxn modelId="{D3742F51-4370-42B3-9E34-A4D210B88119}" type="presParOf" srcId="{3A125812-CBAE-492D-9DA7-A874214F1494}" destId="{73C0176E-7D6D-4EB7-821F-112BC9212A10}" srcOrd="0" destOrd="0" presId="urn:microsoft.com/office/officeart/2005/8/layout/lProcess2"/>
    <dgm:cxn modelId="{44D25AC5-A791-4DD2-8653-781AF08EB34C}" type="presParOf" srcId="{3A125812-CBAE-492D-9DA7-A874214F1494}" destId="{698BE7C6-B0A9-4484-B5D7-CA5297F3BBF5}" srcOrd="1" destOrd="0" presId="urn:microsoft.com/office/officeart/2005/8/layout/lProcess2"/>
    <dgm:cxn modelId="{E0AB4E25-7179-4153-AA9C-48AD808847BE}" type="presParOf" srcId="{3A125812-CBAE-492D-9DA7-A874214F1494}" destId="{1EAC927F-0DAA-4E96-AE33-BBA5ADE87ED3}" srcOrd="2" destOrd="0" presId="urn:microsoft.com/office/officeart/2005/8/layout/lProcess2"/>
    <dgm:cxn modelId="{0E3689B2-9D54-41E2-884B-18F65C126528}" type="presParOf" srcId="{1EAC927F-0DAA-4E96-AE33-BBA5ADE87ED3}" destId="{33FB9F47-CE41-45D3-8DE1-1B6E31E64D20}" srcOrd="0" destOrd="0" presId="urn:microsoft.com/office/officeart/2005/8/layout/lProcess2"/>
    <dgm:cxn modelId="{DD768DD8-6BFA-4A0C-A426-E95612F0DAE7}" type="presParOf" srcId="{33FB9F47-CE41-45D3-8DE1-1B6E31E64D20}" destId="{8598F4FE-10F4-4E54-BC12-A19801251A4D}" srcOrd="0" destOrd="0" presId="urn:microsoft.com/office/officeart/2005/8/layout/lProcess2"/>
    <dgm:cxn modelId="{9C254CEF-C21F-4CB3-AE9B-5228B8CDE1E6}" type="presParOf" srcId="{33FB9F47-CE41-45D3-8DE1-1B6E31E64D20}" destId="{6888009A-99DB-4B83-99B8-399CE6160DBE}" srcOrd="1" destOrd="0" presId="urn:microsoft.com/office/officeart/2005/8/layout/lProcess2"/>
    <dgm:cxn modelId="{13566643-4FFC-4F19-951E-78E641C3188F}" type="presParOf" srcId="{33FB9F47-CE41-45D3-8DE1-1B6E31E64D20}" destId="{B91A0C16-7D88-46CC-8623-7855C1900380}" srcOrd="2" destOrd="0" presId="urn:microsoft.com/office/officeart/2005/8/layout/lProcess2"/>
    <dgm:cxn modelId="{39ED820C-886F-4A53-B330-51A014411201}" type="presParOf" srcId="{26AC0BC5-8FD9-4FFE-905A-CD890DDC9711}" destId="{C9340D1A-2B13-4CCE-A989-1D455CD0AFBD}" srcOrd="5" destOrd="0" presId="urn:microsoft.com/office/officeart/2005/8/layout/lProcess2"/>
    <dgm:cxn modelId="{70BBA597-A1BF-4314-A1F9-8374E85175D4}" type="presParOf" srcId="{26AC0BC5-8FD9-4FFE-905A-CD890DDC9711}" destId="{635C9379-6163-44AA-883F-97E62F907672}" srcOrd="6" destOrd="0" presId="urn:microsoft.com/office/officeart/2005/8/layout/lProcess2"/>
    <dgm:cxn modelId="{906C30F1-C952-4DFC-BEED-0D8C1B5873D1}" type="presParOf" srcId="{635C9379-6163-44AA-883F-97E62F907672}" destId="{34A6229F-3588-4558-AF6F-BF92E6D47CB5}" srcOrd="0" destOrd="0" presId="urn:microsoft.com/office/officeart/2005/8/layout/lProcess2"/>
    <dgm:cxn modelId="{5749C1C4-5ED3-496B-9ABA-400AFC10C4EC}" type="presParOf" srcId="{635C9379-6163-44AA-883F-97E62F907672}" destId="{B11919BE-40B9-48C3-A89D-30B34EA87A9E}" srcOrd="1" destOrd="0" presId="urn:microsoft.com/office/officeart/2005/8/layout/lProcess2"/>
    <dgm:cxn modelId="{73A229EE-AD6D-42B1-BDF0-90FA5C687D14}" type="presParOf" srcId="{635C9379-6163-44AA-883F-97E62F907672}" destId="{F2D4CB89-55D7-4A06-B2B6-018606A309AF}" srcOrd="2" destOrd="0" presId="urn:microsoft.com/office/officeart/2005/8/layout/lProcess2"/>
    <dgm:cxn modelId="{A5CFB9FF-E403-4859-AC44-9B04CF5AF93D}" type="presParOf" srcId="{F2D4CB89-55D7-4A06-B2B6-018606A309AF}" destId="{5CDEBEFE-9375-4C01-BFD0-07CDF819FC55}" srcOrd="0" destOrd="0" presId="urn:microsoft.com/office/officeart/2005/8/layout/lProcess2"/>
    <dgm:cxn modelId="{B893585A-F6BA-4B12-A997-E210CA8B2182}" type="presParOf" srcId="{5CDEBEFE-9375-4C01-BFD0-07CDF819FC55}" destId="{A70C00E6-24FA-4F43-B69A-0E34946208AD}" srcOrd="0" destOrd="0" presId="urn:microsoft.com/office/officeart/2005/8/layout/lProcess2"/>
    <dgm:cxn modelId="{0FBF6A50-0BAF-4B2A-9066-E1019101CA93}" type="presParOf" srcId="{5CDEBEFE-9375-4C01-BFD0-07CDF819FC55}" destId="{087D70E0-4A73-4A7D-847F-0A7D93A02A74}" srcOrd="1" destOrd="0" presId="urn:microsoft.com/office/officeart/2005/8/layout/lProcess2"/>
    <dgm:cxn modelId="{602FB49C-534D-49CC-BFF5-E04D8F328B85}" type="presParOf" srcId="{5CDEBEFE-9375-4C01-BFD0-07CDF819FC55}" destId="{EBD19780-067C-45B1-9E1D-F29498BBE35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2BE3-C324-4301-A3EA-62E336A6FDDF}">
      <dsp:nvSpPr>
        <dsp:cNvPr id="0" name=""/>
        <dsp:cNvSpPr/>
      </dsp:nvSpPr>
      <dsp:spPr>
        <a:xfrm>
          <a:off x="239520" y="0"/>
          <a:ext cx="7945894" cy="145816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 представлен во исполнение: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228" y="42708"/>
        <a:ext cx="7860478" cy="1372745"/>
      </dsp:txXfrm>
    </dsp:sp>
    <dsp:sp modelId="{968BD832-E34C-467E-BD31-5A1BEBA80314}">
      <dsp:nvSpPr>
        <dsp:cNvPr id="0" name=""/>
        <dsp:cNvSpPr/>
      </dsp:nvSpPr>
      <dsp:spPr>
        <a:xfrm>
          <a:off x="303434" y="2430274"/>
          <a:ext cx="51429" cy="11341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961C2-0D48-462E-BD33-51C2ABD26C91}">
      <dsp:nvSpPr>
        <dsp:cNvPr id="0" name=""/>
        <dsp:cNvSpPr/>
      </dsp:nvSpPr>
      <dsp:spPr>
        <a:xfrm>
          <a:off x="993928" y="1757901"/>
          <a:ext cx="7171585" cy="1458161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раздела 43 решения Земского Собрания от 26.09.2013 № 376 «О бюджетном процессе в Пермском муниципальном районе»</a:t>
          </a:r>
        </a:p>
      </dsp:txBody>
      <dsp:txXfrm>
        <a:off x="1065122" y="1829095"/>
        <a:ext cx="7029197" cy="1315773"/>
      </dsp:txXfrm>
    </dsp:sp>
    <dsp:sp modelId="{4E3A6967-E6B7-4389-A61D-B6865CD7F257}">
      <dsp:nvSpPr>
        <dsp:cNvPr id="0" name=""/>
        <dsp:cNvSpPr/>
      </dsp:nvSpPr>
      <dsp:spPr>
        <a:xfrm>
          <a:off x="253781" y="4538478"/>
          <a:ext cx="162016" cy="109464"/>
        </a:xfrm>
        <a:prstGeom prst="roundRect">
          <a:avLst>
            <a:gd name="adj" fmla="val 1667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C3D94E-8B1A-4AAF-B2DF-E3A07C52B604}">
      <dsp:nvSpPr>
        <dsp:cNvPr id="0" name=""/>
        <dsp:cNvSpPr/>
      </dsp:nvSpPr>
      <dsp:spPr>
        <a:xfrm>
          <a:off x="1010851" y="3353772"/>
          <a:ext cx="7160303" cy="2478875"/>
        </a:xfrm>
        <a:prstGeom prst="roundRect">
          <a:avLst>
            <a:gd name="adj" fmla="val 1667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itchFamily="18" charset="0"/>
            </a:rPr>
            <a:t>решения Земского Собрания от 24.06.2021       № 151 «Об утверждении годовых и полугодовых форм представления отчетов об исполнении бюджета Пермского муниципального района»</a:t>
          </a:r>
          <a:endParaRPr lang="ru-RU" sz="2600" kern="1200" dirty="0"/>
        </a:p>
      </dsp:txBody>
      <dsp:txXfrm>
        <a:off x="1131881" y="3474802"/>
        <a:ext cx="6918243" cy="223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0.2904</cdr:x>
      <cdr:y>0.15966</cdr:y>
    </cdr:from>
    <cdr:to>
      <cdr:x>0.68393</cdr:x>
      <cdr:y>0.45243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444287" y="776502"/>
          <a:ext cx="3312329" cy="142389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0.37532</cdr:x>
      <cdr:y>0.2517</cdr:y>
    </cdr:from>
    <cdr:to>
      <cdr:x>0.8373</cdr:x>
      <cdr:y>0.63581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3159064" y="1224136"/>
          <a:ext cx="3888432" cy="186813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F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0.41017</cdr:x>
      <cdr:y>0.22209</cdr:y>
    </cdr:from>
    <cdr:to>
      <cdr:x>0.51648</cdr:x>
      <cdr:y>0.29803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2399" y="1080120"/>
          <a:ext cx="894808" cy="369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solidFill>
                <a:schemeClr val="accent3">
                  <a:lumMod val="50000"/>
                </a:schemeClr>
              </a:solidFill>
            </a:rPr>
            <a:t>+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10,8%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0.36752</cdr:x>
      <cdr:y>0.16682</cdr:y>
    </cdr:from>
    <cdr:to>
      <cdr:x>0.85887</cdr:x>
      <cdr:y>0.35738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3096344" y="819478"/>
          <a:ext cx="4139592" cy="936104"/>
        </a:xfrm>
        <a:prstGeom xmlns:a="http://schemas.openxmlformats.org/drawingml/2006/main" prst="straightConnector1">
          <a:avLst/>
        </a:prstGeom>
        <a:ln xmlns:a="http://schemas.openxmlformats.org/drawingml/2006/main" w="25400" cmpd="sng">
          <a:solidFill>
            <a:srgbClr val="00B050"/>
          </a:solidFill>
          <a:prstDash val="solid"/>
          <a:headEnd type="oval"/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0.69671</cdr:x>
      <cdr:y>0.62124</cdr:y>
    </cdr:from>
    <cdr:to>
      <cdr:x>0.84358</cdr:x>
      <cdr:y>0.66522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69772" y="3051726"/>
          <a:ext cx="12373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0.70085</cdr:x>
      <cdr:y>0.60658</cdr:y>
    </cdr:from>
    <cdr:to>
      <cdr:x>0.78632</cdr:x>
      <cdr:y>0.67987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04657" y="297971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0.54701</cdr:x>
      <cdr:y>0.1909</cdr:y>
    </cdr:from>
    <cdr:to>
      <cdr:x>0.63937</cdr:x>
      <cdr:y>0.2642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08512" y="937782"/>
          <a:ext cx="778127" cy="360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+ 10,7%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0.33884</cdr:x>
      <cdr:y>0.21429</cdr:y>
    </cdr:from>
    <cdr:to>
      <cdr:x>0.64463</cdr:x>
      <cdr:y>0.4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2952328" y="1080120"/>
          <a:ext cx="2664296" cy="93610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0.46281</cdr:x>
      <cdr:y>0.56483</cdr:y>
    </cdr:from>
    <cdr:to>
      <cdr:x>0.63636</cdr:x>
      <cdr:y>0.65714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4032449" y="2847069"/>
          <a:ext cx="1512167" cy="46528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0.20833</cdr:x>
      <cdr:y>0.03333</cdr:y>
    </cdr:from>
    <cdr:to>
      <cdr:x>0.28333</cdr:x>
      <cdr:y>0.1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4401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0.70085</cdr:x>
      <cdr:y>0.09116</cdr:y>
    </cdr:from>
    <cdr:to>
      <cdr:x>0.82053</cdr:x>
      <cdr:y>0.16635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5904655" y="447824"/>
          <a:ext cx="100825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FF0000"/>
              </a:solidFill>
            </a:rPr>
            <a:t>-15,5%</a:t>
          </a:r>
          <a:endParaRPr lang="ru-RU" b="1" dirty="0">
            <a:solidFill>
              <a:srgbClr val="FF0000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0.26891</cdr:x>
      <cdr:y>0.22222</cdr:y>
    </cdr:from>
    <cdr:to>
      <cdr:x>0.42857</cdr:x>
      <cdr:y>0.33333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2304277" y="720080"/>
          <a:ext cx="1368131" cy="36002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0.10924</cdr:x>
      <cdr:y>0.46667</cdr:y>
    </cdr:from>
    <cdr:to>
      <cdr:x>0.2521</cdr:x>
      <cdr:y>0.71111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1512168"/>
          <a:ext cx="122413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0.09244</cdr:x>
      <cdr:y>0.22222</cdr:y>
    </cdr:from>
    <cdr:to>
      <cdr:x>0.30253</cdr:x>
      <cdr:y>0.44444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088" y="720080"/>
          <a:ext cx="1800251" cy="720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 1,8%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0.57983</cdr:x>
      <cdr:y>0.75556</cdr:y>
    </cdr:from>
    <cdr:to>
      <cdr:x>0.63025</cdr:x>
      <cdr:y>0.82222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968552" y="2448272"/>
          <a:ext cx="432048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0.09812</cdr:x>
      <cdr:y>0.07173</cdr:y>
    </cdr:from>
    <cdr:to>
      <cdr:x>0.17989</cdr:x>
      <cdr:y>0.11476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0.1063</cdr:x>
      <cdr:y>0.30488</cdr:y>
    </cdr:from>
    <cdr:to>
      <cdr:x>0.19625</cdr:x>
      <cdr:y>0.36922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1800200"/>
          <a:ext cx="792117" cy="379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316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0.34343</cdr:x>
      <cdr:y>0.17073</cdr:y>
    </cdr:from>
    <cdr:to>
      <cdr:x>0.4252</cdr:x>
      <cdr:y>0.23507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24336" y="1008112"/>
          <a:ext cx="720081" cy="379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403</a:t>
          </a:r>
          <a:endParaRPr lang="ru-RU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0.58874</cdr:x>
      <cdr:y>0.20732</cdr:y>
    </cdr:from>
    <cdr:to>
      <cdr:x>0.68686</cdr:x>
      <cdr:y>0.27166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84576" y="1224136"/>
          <a:ext cx="864001" cy="379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388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0.82588</cdr:x>
      <cdr:y>0.28049</cdr:y>
    </cdr:from>
    <cdr:to>
      <cdr:x>0.90764</cdr:x>
      <cdr:y>0.34483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72808" y="1656184"/>
          <a:ext cx="719994" cy="379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321</a:t>
          </a:r>
        </a:p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0.02439</cdr:x>
      <cdr:y>0.03596</cdr:y>
    </cdr:from>
    <cdr:to>
      <cdr:x>0.97586</cdr:x>
      <cdr:y>0.18993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216024" y="243408"/>
          <a:ext cx="8427155" cy="10421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normAutofit fontScale="97500" lnSpcReduction="1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rPr>
            <a:t> </a:t>
          </a:r>
          <a:r>
            <a: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rPr>
            <a:t>Структура</a:t>
          </a:r>
          <a:r>
            <a:rPr kumimoji="0" lang="ru-RU" sz="28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rPr>
            <a:t> доходов </a:t>
          </a:r>
          <a:r>
            <a: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rPr>
            <a:t>бюджета Пермского муниципального района за 2020-2021 гг., млн. руб.</a:t>
          </a:r>
          <a:endParaRPr kumimoji="0" lang="ru-RU" sz="2400" b="0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0.333</cdr:x>
      <cdr:y>0.26056</cdr:y>
    </cdr:from>
    <cdr:to>
      <cdr:x>0.45931</cdr:x>
      <cdr:y>0.30793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37549" y="1584176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rPr>
            <a:t>+10,8%</a:t>
          </a:r>
          <a:endParaRPr lang="ru-RU" sz="1600" b="1" dirty="0">
            <a:solidFill>
              <a:schemeClr val="tx1">
                <a:lumMod val="85000"/>
                <a:lumOff val="15000"/>
              </a:schemeClr>
            </a:solidFill>
            <a:latin typeface="Bookman Old Style" panose="02050604050505020204" pitchFamily="18" charset="0"/>
          </a:endParaRPr>
        </a:p>
      </cdr:txBody>
    </cdr:sp>
  </cdr:relSizeAnchor>
  <cdr:relSizeAnchor xmlns:cdr="http://schemas.openxmlformats.org/drawingml/2006/chartDrawing">
    <cdr:from>
      <cdr:x>0.29046</cdr:x>
      <cdr:y>0.85273</cdr:y>
    </cdr:from>
    <cdr:to>
      <cdr:x>0.36941</cdr:x>
      <cdr:y>0.9001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649502" y="5184576"/>
          <a:ext cx="720159" cy="28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- 62%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0.29763</cdr:x>
      <cdr:y>0.5448</cdr:y>
    </cdr:from>
    <cdr:to>
      <cdr:x>0.37658</cdr:x>
      <cdr:y>0.59217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14905" y="3312368"/>
          <a:ext cx="720159" cy="28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- 17%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0.29763</cdr:x>
      <cdr:y>0.43821</cdr:y>
    </cdr:from>
    <cdr:to>
      <cdr:x>0.37657</cdr:x>
      <cdr:y>0.48559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714905" y="2664296"/>
          <a:ext cx="720068" cy="288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- 21%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0.58034</cdr:x>
      <cdr:y>0.7071</cdr:y>
    </cdr:from>
    <cdr:to>
      <cdr:x>0.65928</cdr:x>
      <cdr:y>0.75448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57033" y="4786166"/>
          <a:ext cx="715084" cy="320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- 62 %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0.58829</cdr:x>
      <cdr:y>0.50497</cdr:y>
    </cdr:from>
    <cdr:to>
      <cdr:x>0.66723</cdr:x>
      <cdr:y>0.55234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329041" y="3418014"/>
          <a:ext cx="715084" cy="320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- 17 %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0.58034</cdr:x>
      <cdr:y>0.39859</cdr:y>
    </cdr:from>
    <cdr:to>
      <cdr:x>0.65928</cdr:x>
      <cdr:y>0.44596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257033" y="2697934"/>
          <a:ext cx="715084" cy="320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- 21 %</a:t>
          </a:r>
          <a:endParaRPr lang="ru-RU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0.69231</cdr:x>
      <cdr:y>0.15955</cdr:y>
    </cdr:from>
    <cdr:to>
      <cdr:x>0.77778</cdr:x>
      <cdr:y>0.19056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5832648" y="783762"/>
          <a:ext cx="720099" cy="152342"/>
        </a:xfrm>
        <a:prstGeom xmlns:a="http://schemas.openxmlformats.org/drawingml/2006/main" prst="straightConnector1">
          <a:avLst/>
        </a:prstGeom>
        <a:ln xmlns:a="http://schemas.openxmlformats.org/drawingml/2006/main" w="25400" cmpd="sng">
          <a:solidFill>
            <a:schemeClr val="accent3">
              <a:lumMod val="50000"/>
            </a:schemeClr>
          </a:solidFill>
          <a:prstDash val="solid"/>
          <a:headEnd type="oval"/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0.37607</cdr:x>
      <cdr:y>0.06445</cdr:y>
    </cdr:from>
    <cdr:to>
      <cdr:x>0.84199</cdr:x>
      <cdr:y>0.19638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3168352" y="316598"/>
          <a:ext cx="3925346" cy="648083"/>
        </a:xfrm>
        <a:prstGeom xmlns:a="http://schemas.openxmlformats.org/drawingml/2006/main" prst="straightConnector1">
          <a:avLst/>
        </a:prstGeom>
        <a:ln xmlns:a="http://schemas.openxmlformats.org/drawingml/2006/main" w="25400" cmpd="sng">
          <a:solidFill>
            <a:schemeClr val="accent3">
              <a:lumMod val="50000"/>
            </a:schemeClr>
          </a:solidFill>
          <a:prstDash val="solid"/>
          <a:headEnd type="oval"/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0.69922</cdr:x>
      <cdr:y>0.2508</cdr:y>
    </cdr:from>
    <cdr:to>
      <cdr:x>0.80179</cdr:x>
      <cdr:y>0.33692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90909" y="1232024"/>
          <a:ext cx="864096" cy="423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0.68843</cdr:x>
      <cdr:y>0.14601</cdr:y>
    </cdr:from>
    <cdr:to>
      <cdr:x>0.78244</cdr:x>
      <cdr:y>0.21197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00008" y="717225"/>
          <a:ext cx="792028" cy="324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accent3">
                  <a:lumMod val="50000"/>
                </a:schemeClr>
              </a:solidFill>
            </a:rPr>
            <a:t>+0,8%</a:t>
          </a:r>
          <a:endParaRPr lang="ru-RU" sz="16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0.45098</cdr:x>
      <cdr:y>0.50161</cdr:y>
    </cdr:from>
    <cdr:to>
      <cdr:x>0.52991</cdr:x>
      <cdr:y>0.60422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9460" y="2464048"/>
          <a:ext cx="6650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0.40171</cdr:x>
      <cdr:y>0.14944</cdr:y>
    </cdr:from>
    <cdr:to>
      <cdr:x>0.52992</cdr:x>
      <cdr:y>0.25205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84377" y="734114"/>
          <a:ext cx="1080161" cy="504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accent3">
                  <a:lumMod val="50000"/>
                </a:schemeClr>
              </a:solidFill>
            </a:rPr>
            <a:t>+</a:t>
          </a:r>
          <a:r>
            <a:rPr lang="ru-RU" sz="1800" dirty="0" smtClean="0">
              <a:solidFill>
                <a:schemeClr val="accent3">
                  <a:lumMod val="50000"/>
                </a:schemeClr>
              </a:solidFill>
            </a:rPr>
            <a:t>18,0</a:t>
          </a:r>
          <a:r>
            <a:rPr lang="en-US" sz="1800" dirty="0" smtClean="0">
              <a:solidFill>
                <a:schemeClr val="accent3">
                  <a:lumMod val="50000"/>
                </a:schemeClr>
              </a:solidFill>
            </a:rPr>
            <a:t>%</a:t>
          </a:r>
          <a:endParaRPr lang="ru-RU" sz="18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0.45098</cdr:x>
      <cdr:y>0.50161</cdr:y>
    </cdr:from>
    <cdr:to>
      <cdr:x>0.52991</cdr:x>
      <cdr:y>0.60422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9460" y="2464048"/>
          <a:ext cx="6650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0.37351</cdr:x>
      <cdr:y>0.12134</cdr:y>
    </cdr:from>
    <cdr:to>
      <cdr:x>0.5359</cdr:x>
      <cdr:y>0.192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46800" y="621330"/>
          <a:ext cx="1368152" cy="361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accent3">
                  <a:lumMod val="50000"/>
                </a:schemeClr>
              </a:solidFill>
            </a:rPr>
            <a:t>в 2,9 раза</a:t>
          </a:r>
          <a:endParaRPr lang="ru-RU" sz="16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0.21629</cdr:x>
      <cdr:y>0</cdr:y>
    </cdr:from>
    <cdr:to>
      <cdr:x>0.33595</cdr:x>
      <cdr:y>0.08795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2194" y="-1395260"/>
          <a:ext cx="1008127" cy="432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FF0000"/>
              </a:solidFill>
            </a:rPr>
            <a:t>-</a:t>
          </a:r>
          <a:r>
            <a:rPr lang="ru-RU" sz="1800" dirty="0" smtClean="0">
              <a:solidFill>
                <a:srgbClr val="C00000"/>
              </a:solidFill>
            </a:rPr>
            <a:t>8,9</a:t>
          </a:r>
          <a:r>
            <a:rPr lang="ru-RU" sz="1800" dirty="0" smtClean="0">
              <a:solidFill>
                <a:srgbClr val="FF0000"/>
              </a:solidFill>
            </a:rPr>
            <a:t>%</a:t>
          </a:r>
          <a:endParaRPr lang="ru-RU" sz="1800" dirty="0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0.47021</cdr:x>
      <cdr:y>0.52422</cdr:y>
    </cdr:from>
    <cdr:to>
      <cdr:x>0.55995</cdr:x>
      <cdr:y>0.58767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1478" y="2575134"/>
          <a:ext cx="756084" cy="311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0.48718</cdr:x>
      <cdr:y>0.09215</cdr:y>
    </cdr:from>
    <cdr:to>
      <cdr:x>0.59562</cdr:x>
      <cdr:y>0.1801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04456" y="452682"/>
          <a:ext cx="913600" cy="43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-</a:t>
          </a:r>
          <a:r>
            <a:rPr lang="en-US" sz="1600" dirty="0" smtClean="0">
              <a:solidFill>
                <a:srgbClr val="FF0000"/>
              </a:solidFill>
            </a:rPr>
            <a:t>6,7</a:t>
          </a:r>
          <a:r>
            <a:rPr lang="ru-RU" sz="1600" dirty="0" smtClean="0">
              <a:solidFill>
                <a:srgbClr val="FF0000"/>
              </a:solidFill>
            </a:rPr>
            <a:t>%</a:t>
          </a:r>
          <a:endParaRPr lang="ru-RU" sz="1600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0.68376</cdr:x>
      <cdr:y>0.37733</cdr:y>
    </cdr:from>
    <cdr:to>
      <cdr:x>0.79487</cdr:x>
      <cdr:y>0.44625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5760645" y="1853577"/>
          <a:ext cx="936094" cy="3385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+</a:t>
          </a:r>
          <a:r>
            <a:rPr lang="en-US" sz="1600" b="1" dirty="0" smtClean="0">
              <a:solidFill>
                <a:schemeClr val="accent3">
                  <a:lumMod val="50000"/>
                </a:schemeClr>
              </a:solidFill>
            </a:rPr>
            <a:t>7</a:t>
          </a:r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,3%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0.45299</cdr:x>
      <cdr:y>0.72149</cdr:y>
    </cdr:from>
    <cdr:to>
      <cdr:x>0.53846</cdr:x>
      <cdr:y>0.78012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354416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0.46154</cdr:x>
      <cdr:y>0.64819</cdr:y>
    </cdr:from>
    <cdr:to>
      <cdr:x>0.53846</cdr:x>
      <cdr:y>0.73614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8432" y="3184128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0.46154</cdr:x>
      <cdr:y>0.67751</cdr:y>
    </cdr:from>
    <cdr:to>
      <cdr:x>0.5812</cdr:x>
      <cdr:y>0.79478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88432" y="3328144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0.36752</cdr:x>
      <cdr:y>0.32381</cdr:y>
    </cdr:from>
    <cdr:to>
      <cdr:x>0.50427</cdr:x>
      <cdr:y>0.40582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96344" y="1590667"/>
          <a:ext cx="1152128" cy="40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accent3">
                  <a:lumMod val="50000"/>
                </a:schemeClr>
              </a:solidFill>
            </a:rPr>
            <a:t>в</a:t>
          </a:r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 2 раза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8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97A9B-783E-41BC-8B6C-5C8EC65C8DB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5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59846-528B-4E20-9CB1-DEFD26683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3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9846-528B-4E20-9CB1-DEFD26683DED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5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DDA518-213E-43C5-B5E8-198F509F18EE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72E8-4799-4906-B883-9830661BF9C2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03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accent6"/>
                </a:solidFill>
              </a:rPr>
              <a:t>Исполнение </a:t>
            </a:r>
            <a:r>
              <a:rPr lang="ru-RU" altLang="ru-RU" sz="4000" b="1" dirty="0" smtClean="0">
                <a:solidFill>
                  <a:schemeClr val="accent6"/>
                </a:solidFill>
              </a:rPr>
              <a:t>бюджета</a:t>
            </a:r>
          </a:p>
          <a:p>
            <a:pPr algn="ctr"/>
            <a:r>
              <a:rPr lang="ru-RU" altLang="ru-RU" sz="40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4000" b="1" dirty="0">
                <a:solidFill>
                  <a:schemeClr val="accent6"/>
                </a:solidFill>
              </a:rPr>
              <a:t>Пермского муниципального района за </a:t>
            </a:r>
            <a:r>
              <a:rPr lang="ru-RU" altLang="ru-RU" sz="4000" b="1" dirty="0" smtClean="0">
                <a:solidFill>
                  <a:schemeClr val="accent6"/>
                </a:solidFill>
              </a:rPr>
              <a:t>2021 </a:t>
            </a:r>
            <a:r>
              <a:rPr lang="ru-RU" altLang="ru-RU" sz="4000" b="1" dirty="0">
                <a:solidFill>
                  <a:schemeClr val="accent6"/>
                </a:solidFill>
              </a:rPr>
              <a:t>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869160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latin typeface="+mj-lt"/>
              </a:rPr>
              <a:t>Докладчик: </a:t>
            </a:r>
            <a:r>
              <a:rPr lang="ru-RU" altLang="ru-RU" sz="1600" dirty="0" smtClean="0">
                <a:latin typeface="+mj-lt"/>
              </a:rPr>
              <a:t>  Заместитель </a:t>
            </a:r>
            <a:r>
              <a:rPr lang="ru-RU" altLang="ru-RU" sz="1600" dirty="0">
                <a:latin typeface="+mj-lt"/>
              </a:rPr>
              <a:t>главы администрации Пермского </a:t>
            </a:r>
            <a:r>
              <a:rPr lang="ru-RU" altLang="ru-RU" sz="1600" dirty="0" smtClean="0">
                <a:latin typeface="+mj-lt"/>
              </a:rPr>
              <a:t> муниципального </a:t>
            </a:r>
            <a:r>
              <a:rPr lang="ru-RU" altLang="ru-RU" sz="1600" dirty="0">
                <a:latin typeface="+mj-lt"/>
              </a:rPr>
              <a:t>района </a:t>
            </a:r>
            <a:endParaRPr lang="ru-RU" altLang="ru-RU" sz="1600" dirty="0" smtClean="0">
              <a:latin typeface="+mj-lt"/>
            </a:endParaRPr>
          </a:p>
          <a:p>
            <a:r>
              <a:rPr lang="ru-RU" altLang="ru-RU" sz="1600" dirty="0" smtClean="0">
                <a:latin typeface="+mj-lt"/>
              </a:rPr>
              <a:t>Гладких </a:t>
            </a:r>
            <a:r>
              <a:rPr lang="ru-RU" altLang="ru-RU" sz="1600" dirty="0">
                <a:latin typeface="+mj-lt"/>
              </a:rPr>
              <a:t>Татьяна Николаевна</a:t>
            </a:r>
          </a:p>
        </p:txBody>
      </p:sp>
      <p:pic>
        <p:nvPicPr>
          <p:cNvPr id="4" name="Рисунок 3" descr="C:\Documents and Settings\b_alex\Рабочий стол\ger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27" y="10771"/>
            <a:ext cx="72008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6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88640"/>
            <a:ext cx="86790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налоговых и неналоговых доходов бюджета Пермского муниципального района за 20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1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79431399"/>
              </p:ext>
            </p:extLst>
          </p:nvPr>
        </p:nvGraphicFramePr>
        <p:xfrm>
          <a:off x="251520" y="1268760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2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28964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налогу на доходы физических лиц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      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(с учетом дополнительного норматива)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49130094"/>
              </p:ext>
            </p:extLst>
          </p:nvPr>
        </p:nvGraphicFramePr>
        <p:xfrm>
          <a:off x="337275" y="1404888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75885" y="1601095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+18,1%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419872" y="1952836"/>
            <a:ext cx="3809469" cy="39604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oval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92816" y="1952836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+19,1%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156176" y="2492896"/>
            <a:ext cx="720080" cy="13501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oval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726944" y="1506269"/>
            <a:ext cx="5472608" cy="44656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oval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3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4887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Анализ поступлений налога на доходы физических лиц по дополнительному нормативу отчислений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(43,1714%) за 2021 год </a:t>
            </a:r>
            <a:r>
              <a:rPr lang="ru-RU" sz="28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4853874"/>
              </p:ext>
            </p:extLst>
          </p:nvPr>
        </p:nvGraphicFramePr>
        <p:xfrm>
          <a:off x="395536" y="1700808"/>
          <a:ext cx="8496944" cy="4138384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944216"/>
                <a:gridCol w="1656184"/>
                <a:gridCol w="1440160"/>
                <a:gridCol w="1224136"/>
                <a:gridCol w="1080120"/>
                <a:gridCol w="1152128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Министерства финансов Пермского края на 2021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2021, тыс. руб.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2021, тыс.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 Минфин ПК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5=4-2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6=4/2*100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5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 физических лиц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1 054 172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1 174 352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1 398 345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344 173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9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норматив по НДФЛ взамен дотации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(43,1714 %)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621 965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691 097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823 498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201 533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0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транспортному налогу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97956533"/>
              </p:ext>
            </p:extLst>
          </p:nvPr>
        </p:nvGraphicFramePr>
        <p:xfrm>
          <a:off x="323527" y="1385386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691680" y="1750168"/>
            <a:ext cx="5303171" cy="536496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237115" y="3068960"/>
            <a:ext cx="1728192" cy="216024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69164" y="2709899"/>
            <a:ext cx="12961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+18,0%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419872" y="2286664"/>
            <a:ext cx="3537596" cy="422256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51720" y="1750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5,2%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</a:t>
            </a:r>
            <a:r>
              <a:rPr lang="ru-RU" sz="2800" b="1" kern="0" dirty="0" smtClean="0">
                <a:latin typeface="Times New Roman" pitchFamily="18" charset="0"/>
                <a:ea typeface="+mj-ea"/>
                <a:cs typeface="+mj-cs"/>
              </a:rPr>
              <a:t>налогу, взимаемому в связи с применением патентной системы налогообложения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75708872"/>
              </p:ext>
            </p:extLst>
          </p:nvPr>
        </p:nvGraphicFramePr>
        <p:xfrm>
          <a:off x="561104" y="1365735"/>
          <a:ext cx="8424936" cy="512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619672" y="1484784"/>
            <a:ext cx="5688633" cy="612068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084168" y="2503230"/>
            <a:ext cx="1219476" cy="205690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73448" y="2164675"/>
            <a:ext cx="10473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22,9%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347183" y="1999173"/>
            <a:ext cx="3961121" cy="504056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79712" y="162154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+22,2 %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государственной пошлине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6461997"/>
              </p:ext>
            </p:extLst>
          </p:nvPr>
        </p:nvGraphicFramePr>
        <p:xfrm>
          <a:off x="301534" y="1268760"/>
          <a:ext cx="8424936" cy="503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1710328" y="1633563"/>
            <a:ext cx="5373096" cy="137828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7987" y="1771391"/>
            <a:ext cx="1080119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+3,4%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228184" y="2380076"/>
            <a:ext cx="832359" cy="112820"/>
          </a:xfrm>
          <a:prstGeom prst="straightConnector1">
            <a:avLst/>
          </a:prstGeom>
          <a:ln w="28575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66726" y="2010744"/>
            <a:ext cx="89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+1,9%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136798" y="1949854"/>
            <a:ext cx="3024336" cy="324037"/>
          </a:xfrm>
          <a:prstGeom prst="straightConnector1">
            <a:avLst/>
          </a:prstGeom>
          <a:ln w="28575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по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доходам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от использования имущества  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76532740"/>
              </p:ext>
            </p:extLst>
          </p:nvPr>
        </p:nvGraphicFramePr>
        <p:xfrm>
          <a:off x="107504" y="1404888"/>
          <a:ext cx="8895064" cy="512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3546046" y="1385385"/>
            <a:ext cx="4322955" cy="298383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2040" y="1323066"/>
            <a:ext cx="901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+0,4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7109244" y="2328638"/>
            <a:ext cx="648072" cy="90010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09244" y="1961618"/>
            <a:ext cx="77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1,6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580112" y="1683768"/>
            <a:ext cx="2288889" cy="265194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55330" y="1447033"/>
            <a:ext cx="9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-9,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FF0000"/>
                </a:solidFill>
              </a:rPr>
              <a:t>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Платежи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при пользования природными ресурсами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39390685"/>
              </p:ext>
            </p:extLst>
          </p:nvPr>
        </p:nvGraphicFramePr>
        <p:xfrm>
          <a:off x="323528" y="1397000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1763688" y="1700808"/>
            <a:ext cx="5616624" cy="209421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57785" y="14114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-6,5</a:t>
            </a:r>
            <a:r>
              <a:rPr lang="ru-RU" sz="1600" dirty="0" smtClean="0">
                <a:solidFill>
                  <a:srgbClr val="FF0000"/>
                </a:solidFill>
              </a:rPr>
              <a:t>%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308030" y="2852936"/>
            <a:ext cx="864095" cy="88365"/>
          </a:xfrm>
          <a:prstGeom prst="straightConnector1">
            <a:avLst/>
          </a:prstGeom>
          <a:ln w="28575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8028" y="2514382"/>
            <a:ext cx="864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0,2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355976" y="2136360"/>
            <a:ext cx="2816149" cy="14536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по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доходам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от реализации имущества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13024524"/>
              </p:ext>
            </p:extLst>
          </p:nvPr>
        </p:nvGraphicFramePr>
        <p:xfrm>
          <a:off x="251520" y="1385386"/>
          <a:ext cx="8618653" cy="518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3959276" y="1341335"/>
            <a:ext cx="3946683" cy="459438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22988" y="131945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11,1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7164288" y="2204864"/>
            <a:ext cx="576064" cy="144016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2479" y="1855196"/>
            <a:ext cx="85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2,3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364087" y="1678697"/>
            <a:ext cx="2541871" cy="345776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76395" y="1583141"/>
            <a:ext cx="91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95,4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7504" y="0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по штрафам, санкции, возмещение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ущерба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32374108"/>
              </p:ext>
            </p:extLst>
          </p:nvPr>
        </p:nvGraphicFramePr>
        <p:xfrm>
          <a:off x="323528" y="1397000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2064525" y="1628800"/>
            <a:ext cx="5527652" cy="812047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145952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-45,8%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156176" y="3591980"/>
            <a:ext cx="720080" cy="125054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343508" y="2786230"/>
            <a:ext cx="4248669" cy="805750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1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26202370"/>
              </p:ext>
            </p:extLst>
          </p:nvPr>
        </p:nvGraphicFramePr>
        <p:xfrm>
          <a:off x="491042" y="476672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507893" y="2636912"/>
            <a:ext cx="792088" cy="72008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4653136"/>
            <a:ext cx="792088" cy="72008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5012822"/>
              </p:ext>
            </p:extLst>
          </p:nvPr>
        </p:nvGraphicFramePr>
        <p:xfrm>
          <a:off x="323527" y="1400349"/>
          <a:ext cx="8496945" cy="477097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657019"/>
                <a:gridCol w="1678979"/>
                <a:gridCol w="1678979"/>
                <a:gridCol w="1459981"/>
                <a:gridCol w="1021987"/>
              </a:tblGrid>
              <a:tr h="672271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налога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Недоимка на 01.01.2021, тыс.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Недоимка на 01.01.2022, тыс.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(снижение -)</a:t>
                      </a:r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12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46 892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52 163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+11,2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12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ЕНВД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2 769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-1302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-47,0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69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b="1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130 282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125 049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- 5 233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-4,0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603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применением патентной системы</a:t>
                      </a:r>
                      <a:endParaRPr lang="ru-RU" b="1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+127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+38,1</a:t>
                      </a:r>
                      <a:endParaRPr lang="ru-RU" sz="18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018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b="1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180 276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179 139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- 1 137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44624"/>
            <a:ext cx="9144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</a:rPr>
              <a:t>Информация о недоимке по налогам, пеням, штрафам в бюджет Пермского муниципального района </a:t>
            </a:r>
          </a:p>
        </p:txBody>
      </p:sp>
    </p:spTree>
    <p:extLst>
      <p:ext uri="{BB962C8B-B14F-4D97-AF65-F5344CB8AC3E}">
        <p14:creationId xmlns:p14="http://schemas.microsoft.com/office/powerpoint/2010/main" val="13542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6033211"/>
              </p:ext>
            </p:extLst>
          </p:nvPr>
        </p:nvGraphicFramePr>
        <p:xfrm>
          <a:off x="272208" y="1628801"/>
          <a:ext cx="8496944" cy="4714277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657018"/>
                <a:gridCol w="1642774"/>
                <a:gridCol w="1715184"/>
                <a:gridCol w="1459981"/>
                <a:gridCol w="1021987"/>
              </a:tblGrid>
              <a:tr h="70466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неналоговых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платежей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Недоимка на 01.01.2021, тыс.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Недоимка на 01.01.2022, тыс.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(снижение -)</a:t>
                      </a:r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221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20 854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21 411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+557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+2,7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0732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муниципального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endParaRPr lang="ru-RU" sz="2000" b="0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</a:t>
                      </a:r>
                      <a:endParaRPr lang="ru-RU" sz="20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20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-433</a:t>
                      </a:r>
                      <a:endParaRPr lang="ru-RU" sz="20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-59,5</a:t>
                      </a:r>
                      <a:endParaRPr lang="ru-RU" sz="2000" b="0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5444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21 582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21 706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+124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+0,6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332657"/>
            <a:ext cx="82296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Недоимка по неналоговым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платежам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в бюджет Пермского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8888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бюджета Пермского муниципального района за 2021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36716245"/>
              </p:ext>
            </p:extLst>
          </p:nvPr>
        </p:nvGraphicFramePr>
        <p:xfrm>
          <a:off x="323528" y="1385386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403648" y="1772816"/>
            <a:ext cx="6264696" cy="1368152"/>
          </a:xfrm>
          <a:prstGeom prst="straightConnector1">
            <a:avLst/>
          </a:prstGeom>
          <a:ln w="25400" cmpd="sng">
            <a:solidFill>
              <a:srgbClr val="00B05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57358" y="2142728"/>
            <a:ext cx="110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    +10,9%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300192" y="2996952"/>
            <a:ext cx="576064" cy="144016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00192" y="2663043"/>
            <a:ext cx="68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-4,6%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16632"/>
            <a:ext cx="86790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бюджета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Пермского муниципального района за 202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1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72447256"/>
              </p:ext>
            </p:extLst>
          </p:nvPr>
        </p:nvGraphicFramePr>
        <p:xfrm>
          <a:off x="179512" y="908720"/>
          <a:ext cx="8823056" cy="57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3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88640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бюджета Пермского муниципального района за 202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1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39937759"/>
              </p:ext>
            </p:extLst>
          </p:nvPr>
        </p:nvGraphicFramePr>
        <p:xfrm>
          <a:off x="323528" y="1313378"/>
          <a:ext cx="8568952" cy="529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5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6492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Исполнение бюджета Пермского муниципального района по расходам </a:t>
            </a:r>
            <a:r>
              <a:rPr lang="ru-RU" altLang="ru-RU" sz="2400" dirty="0" smtClean="0">
                <a:solidFill>
                  <a:schemeClr val="tx1"/>
                </a:solidFill>
                <a:effectLst/>
              </a:rPr>
              <a:t>за 202</a:t>
            </a:r>
            <a:r>
              <a:rPr lang="en-US" altLang="ru-RU" sz="2400" dirty="0" smtClean="0">
                <a:solidFill>
                  <a:schemeClr val="tx1"/>
                </a:solidFill>
                <a:effectLst/>
              </a:rPr>
              <a:t>1</a:t>
            </a:r>
            <a:r>
              <a:rPr lang="ru-RU" altLang="ru-RU" sz="2400" dirty="0" smtClean="0">
                <a:solidFill>
                  <a:schemeClr val="tx1"/>
                </a:solidFill>
                <a:effectLst/>
              </a:rPr>
              <a:t> год, </a:t>
            </a:r>
            <a:r>
              <a:rPr lang="ru-RU" altLang="ru-RU" sz="2000" dirty="0" smtClean="0">
                <a:solidFill>
                  <a:schemeClr val="tx1"/>
                </a:solidFill>
                <a:effectLst/>
              </a:rPr>
              <a:t>тыс. руб.                                                                                                 </a:t>
            </a:r>
            <a:r>
              <a:rPr lang="ru-RU" alt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/>
              </a:rPr>
            </a:br>
            <a:endParaRPr lang="ru-RU" altLang="ru-RU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11330755"/>
              </p:ext>
            </p:extLst>
          </p:nvPr>
        </p:nvGraphicFramePr>
        <p:xfrm>
          <a:off x="611559" y="1196752"/>
          <a:ext cx="8064896" cy="4968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7702"/>
                <a:gridCol w="1476672"/>
                <a:gridCol w="1476672"/>
                <a:gridCol w="954156"/>
                <a:gridCol w="749694"/>
              </a:tblGrid>
              <a:tr h="334887">
                <a:tc rowSpan="2">
                  <a:txBody>
                    <a:bodyPr/>
                    <a:lstStyle/>
                    <a:p>
                      <a:pPr algn="ctr" fontAlgn="ctr"/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094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3 530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3 404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-126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6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5 338 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</a:t>
                      </a:r>
                      <a:endParaRPr lang="ru-RU" sz="16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5 094 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</a:t>
                      </a:r>
                      <a:endParaRPr lang="ru-RU" sz="16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-244 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6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6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6492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бюджетн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ых ассигнований по группам видов расходов классификации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за 202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г., млн. руб</a:t>
            </a:r>
            <a:r>
              <a:rPr lang="ru-RU" altLang="ru-RU" sz="1800" b="1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alt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effectLst/>
              </a:rPr>
            </a:br>
            <a:endParaRPr lang="ru-RU" altLang="ru-RU" sz="18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49427417"/>
              </p:ext>
            </p:extLst>
          </p:nvPr>
        </p:nvGraphicFramePr>
        <p:xfrm>
          <a:off x="107504" y="1196752"/>
          <a:ext cx="8712200" cy="533848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24040"/>
                <a:gridCol w="4516520"/>
                <a:gridCol w="792088"/>
                <a:gridCol w="648072"/>
                <a:gridCol w="792088"/>
                <a:gridCol w="720080"/>
                <a:gridCol w="719312"/>
              </a:tblGrid>
              <a:tr h="649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вида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расх-в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КВР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(+/-)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</a:tr>
              <a:tr h="1106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403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403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7,9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94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923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849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74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7620" marR="7620" marT="7620" marB="0" anchor="ctr"/>
                </a:tc>
              </a:tr>
              <a:tr h="558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и иные выплаты населению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43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12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78,2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58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908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768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140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84,6</a:t>
                      </a:r>
                    </a:p>
                  </a:txBody>
                  <a:tcPr marL="7620" marR="7620" marT="7620" marB="0" anchor="ctr"/>
                </a:tc>
              </a:tr>
              <a:tr h="324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305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303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99,3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839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660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652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7620" marR="7620" marT="7620" marB="0" anchor="ctr"/>
                </a:tc>
              </a:tr>
              <a:tr h="302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бюджетные ассигнования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76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89,4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83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339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094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245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8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Исполнение бюджета в разрезе главных распорядителей бюджетных средств за 202</a:t>
            </a:r>
            <a:r>
              <a:rPr lang="en-US" alt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lang="ru-RU" alt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год</a:t>
            </a:r>
            <a:endParaRPr lang="ru-RU" altLang="ru-RU" sz="27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Group 2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6825708"/>
              </p:ext>
            </p:extLst>
          </p:nvPr>
        </p:nvGraphicFramePr>
        <p:xfrm>
          <a:off x="179512" y="1412781"/>
          <a:ext cx="8856984" cy="519031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7280741"/>
                <a:gridCol w="1576243"/>
              </a:tblGrid>
              <a:tr h="5077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ГРБС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491" marR="100491" marT="50249" marB="502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491" marR="100491" marT="50249" marB="50249" anchor="ctr" horzOverflow="overflow"/>
                </a:tc>
              </a:tr>
              <a:tr h="324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Контрольно-счётная палата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30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по делам культуры, молодежи и спорта администрации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57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Комитет имущественных отношений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образования администрации муниципального образования "Пермский муниципальный район"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49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Администрация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49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емское Собрание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Финансово-экономическое управление администрации муниципального образования "Пермский муниципальный район"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социального развития 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0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по развитию агропромышленного комплекса и предпринимательства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Муниципальное учреждение "Управление капитального </a:t>
                      </a:r>
                    </a:p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строительства   Пермского муниципального района"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</a:p>
                  </a:txBody>
                  <a:tcPr marL="0" marR="0" marT="0" marB="0" anchor="ctr"/>
                </a:tc>
              </a:tr>
              <a:tr h="32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казённое учреждение "Управление благоустройством Пермского муниципального района"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143875" cy="4286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2021 году</a:t>
            </a:r>
            <a:b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тыс. руб.</a:t>
            </a:r>
          </a:p>
        </p:txBody>
      </p:sp>
      <p:graphicFrame>
        <p:nvGraphicFramePr>
          <p:cNvPr id="469544" name="Group 5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996198"/>
              </p:ext>
            </p:extLst>
          </p:nvPr>
        </p:nvGraphicFramePr>
        <p:xfrm>
          <a:off x="107504" y="1196751"/>
          <a:ext cx="8784208" cy="539964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256584"/>
                <a:gridCol w="1296144"/>
                <a:gridCol w="1296144"/>
                <a:gridCol w="935336"/>
              </a:tblGrid>
              <a:tr h="83406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освоения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 horzOverflow="overflow"/>
                </a:tc>
              </a:tr>
              <a:tr h="547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Развитие системы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образования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3 437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250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3 310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524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96,3</a:t>
                      </a:r>
                    </a:p>
                  </a:txBody>
                  <a:tcPr marL="7620" marR="7620" marT="7620" marB="0" anchor="ctr"/>
                </a:tc>
              </a:tr>
              <a:tr h="420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Развитие сферы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культуры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139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036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138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959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7620" marR="7620" marT="7620" marB="0" anchor="ctr"/>
                </a:tc>
              </a:tr>
              <a:tr h="420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Развитие дорожного хозяйства 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благоустройство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529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005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457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996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86,6</a:t>
                      </a:r>
                    </a:p>
                  </a:txBody>
                  <a:tcPr marL="7620" marR="7620" marT="7620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Экономическое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развитие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851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849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7620" marR="7620" marT="7620" marB="0" anchor="ctr"/>
                </a:tc>
              </a:tr>
              <a:tr h="544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Охрана окружающей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среды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20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814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19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115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91,8</a:t>
                      </a:r>
                    </a:p>
                  </a:txBody>
                  <a:tcPr marL="7620" marR="7620" marT="7620" marB="0" anchor="ctr"/>
                </a:tc>
              </a:tr>
              <a:tr h="560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Обеспечение безопасности населения 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территории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42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000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41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225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7620" marR="7620" marT="7620" marB="0" anchor="ctr"/>
                </a:tc>
              </a:tr>
              <a:tr h="563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Сельское хозяйство и комплексное развитие сельских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территорий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17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213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17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155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7620" marR="7620" marT="7620" marB="0" anchor="ctr"/>
                </a:tc>
              </a:tr>
              <a:tr h="630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Управление земельными ресурсами 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имуществом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110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894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109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291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98,6</a:t>
                      </a:r>
                    </a:p>
                  </a:txBody>
                  <a:tcPr marL="7620" marR="7620" marT="7620" marB="0" anchor="ctr"/>
                </a:tc>
              </a:tr>
              <a:tr h="591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Градостроительная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политика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32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673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32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535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477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000" dirty="0" smtClean="0">
                <a:solidFill>
                  <a:schemeClr val="tx1"/>
                </a:solidFill>
                <a:effectLst/>
              </a:rPr>
              <a:t>Реализация муниципальных программ в 2021  году (продолжение)</a:t>
            </a:r>
          </a:p>
        </p:txBody>
      </p:sp>
      <p:graphicFrame>
        <p:nvGraphicFramePr>
          <p:cNvPr id="469544" name="Group 5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75456"/>
              </p:ext>
            </p:extLst>
          </p:nvPr>
        </p:nvGraphicFramePr>
        <p:xfrm>
          <a:off x="395536" y="1052734"/>
          <a:ext cx="8535987" cy="4547417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400600"/>
                <a:gridCol w="1174123"/>
                <a:gridCol w="1130133"/>
                <a:gridCol w="831131"/>
              </a:tblGrid>
              <a:tr h="80455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освоения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1" marB="45711" anchor="ctr" horzOverflow="overflow"/>
                </a:tc>
              </a:tr>
              <a:tr h="712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Совершенствование муниципального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управления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92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497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92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257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7620" marR="7620" marT="7620" marB="0" anchor="ctr"/>
                </a:tc>
              </a:tr>
              <a:tr h="712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Управление муниципальными финансами и муниципальным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долгом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435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698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433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930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7620" marR="7620" marT="7620" marB="0" anchor="ctr"/>
                </a:tc>
              </a:tr>
              <a:tr h="611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Развитие отдельных направлений социальной сферы Пермского муниципального района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91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948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78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656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85,5</a:t>
                      </a:r>
                    </a:p>
                  </a:txBody>
                  <a:tcPr marL="7620" marR="7620" marT="7620" marB="0" anchor="ctr"/>
                </a:tc>
              </a:tr>
              <a:tr h="611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Развитие молодежной политики, физической культуры 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спорта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114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072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113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596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7620" marR="7620" marT="7620" marB="0" anchor="ctr"/>
                </a:tc>
              </a:tr>
              <a:tr h="65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Развитие жилищно-коммунального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хозяйства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197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814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174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662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88,3</a:t>
                      </a:r>
                    </a:p>
                  </a:txBody>
                  <a:tcPr marL="7620" marR="7620" marT="7620" marB="0" anchor="ctr"/>
                </a:tc>
              </a:tr>
              <a:tr h="442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5 262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765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5 021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750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4980188"/>
              </p:ext>
            </p:extLst>
          </p:nvPr>
        </p:nvGraphicFramePr>
        <p:xfrm>
          <a:off x="438886" y="1688381"/>
          <a:ext cx="8165562" cy="41040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60906"/>
                <a:gridCol w="1368152"/>
                <a:gridCol w="864096"/>
                <a:gridCol w="1296144"/>
                <a:gridCol w="1080120"/>
                <a:gridCol w="1296144"/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образований Пермского края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Пермский ГО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19 211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21 600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112,4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b="0" err="1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г</a:t>
                      </a:r>
                      <a:r>
                        <a:rPr lang="ru-RU" sz="2000" b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. Березники </a:t>
                      </a:r>
                      <a:endParaRPr lang="ru-RU" sz="2000" b="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2 509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2 694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107,4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15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Пермский МР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2 129</a:t>
                      </a:r>
                      <a:endParaRPr lang="ru-RU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2 383</a:t>
                      </a:r>
                      <a:endParaRPr lang="ru-RU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111,9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Соликамский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1 336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1 347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100,8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Чайковский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5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1 066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5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108,2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260648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Анализ </a:t>
            </a:r>
            <a:r>
              <a:rPr lang="ru-RU" sz="3200" b="1" kern="0" dirty="0">
                <a:solidFill>
                  <a:prstClr val="black"/>
                </a:solidFill>
                <a:latin typeface="Times New Roman" pitchFamily="18" charset="0"/>
              </a:rPr>
              <a:t>налоговых и неналоговых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доходов консолидированных бюджетов муниципальных образований Пермского края за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2020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2021 годы*</a:t>
            </a:r>
            <a:endParaRPr lang="ru-RU" sz="2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949280"/>
            <a:ext cx="776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* с учетом дополнительного норматива по НДФЛ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23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 2021 году объемных показателей муниципальной услуги (работы) </a:t>
            </a:r>
            <a:b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38161853"/>
              </p:ext>
            </p:extLst>
          </p:nvPr>
        </p:nvGraphicFramePr>
        <p:xfrm>
          <a:off x="179512" y="1628800"/>
          <a:ext cx="8712770" cy="419689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356483"/>
                <a:gridCol w="1571191"/>
                <a:gridCol w="1356937"/>
                <a:gridCol w="1428159"/>
              </a:tblGrid>
              <a:tr h="570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365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Учащиеся школ,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538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Воспитанники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всего, в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ч.: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9 495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3667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2 522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3667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сады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543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Посещаемость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дето-дни, всего, в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ч.: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1 347 105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1 286 153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3667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365 616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353 895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3667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сады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981 489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932 258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712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Учащиеся учреждений дополнительного образования,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-часов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1 297 641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1 286 702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7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23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 2021 году объемных показателей муниципальной услуги (работы) </a:t>
            </a:r>
            <a:b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 делам культуры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0046213"/>
              </p:ext>
            </p:extLst>
          </p:nvPr>
        </p:nvGraphicFramePr>
        <p:xfrm>
          <a:off x="179388" y="1916113"/>
          <a:ext cx="8785225" cy="2660837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464620"/>
                <a:gridCol w="1440160"/>
                <a:gridCol w="1368152"/>
                <a:gridCol w="1512293"/>
              </a:tblGrid>
              <a:tr h="873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</a:tr>
              <a:tr h="5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Учащиеся </a:t>
                      </a: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 школ </a:t>
                      </a:r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искусств,  чел./час.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426 373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437 410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</a:tr>
              <a:tr h="1106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</a:t>
                      </a: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</a:t>
                      </a:r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народного музея </a:t>
                      </a:r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истории, человек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23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 2021 году объемных показателей муниципальной услуги (работы) </a:t>
            </a:r>
            <a:b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9220285"/>
              </p:ext>
            </p:extLst>
          </p:nvPr>
        </p:nvGraphicFramePr>
        <p:xfrm>
          <a:off x="179388" y="1916113"/>
          <a:ext cx="8785225" cy="401148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464620"/>
                <a:gridCol w="1440160"/>
                <a:gridCol w="1368152"/>
                <a:gridCol w="1512293"/>
              </a:tblGrid>
              <a:tr h="873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</a:tr>
              <a:tr h="5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ритуальных услуг и содержание мест захоронения, площадь текущего содержания кладбища, </a:t>
                      </a:r>
                      <a:r>
                        <a:rPr lang="ru-RU" sz="2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</a:tr>
              <a:tr h="5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издательской деятельности, лист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</a:tr>
              <a:tr h="1106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информационных ресурсов и баз данных,</a:t>
                      </a:r>
                      <a:r>
                        <a:rPr lang="ru-RU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запись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6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07505" y="188913"/>
            <a:ext cx="8928992" cy="10080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по «указным» категориям работников бюджетной сфера МР в 2021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6638415"/>
              </p:ext>
            </p:extLst>
          </p:nvPr>
        </p:nvGraphicFramePr>
        <p:xfrm>
          <a:off x="1547664" y="800708"/>
          <a:ext cx="7344816" cy="507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-92075" y="6381750"/>
            <a:ext cx="90201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845" y="4437112"/>
            <a:ext cx="1584176" cy="738664"/>
          </a:xfrm>
          <a:prstGeom prst="rect">
            <a:avLst/>
          </a:prstGeom>
          <a:ln w="6350"/>
          <a:effectLst>
            <a:softEdge rad="2159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Целевой </a:t>
            </a:r>
            <a:r>
              <a:rPr lang="ru-RU" sz="1600" b="1" dirty="0">
                <a:solidFill>
                  <a:prstClr val="black"/>
                </a:solidFill>
              </a:rPr>
              <a:t>показатель по соглашению</a:t>
            </a:r>
          </a:p>
        </p:txBody>
      </p:sp>
    </p:spTree>
    <p:extLst>
      <p:ext uri="{BB962C8B-B14F-4D97-AF65-F5344CB8AC3E}">
        <p14:creationId xmlns:p14="http://schemas.microsoft.com/office/powerpoint/2010/main" val="41632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5800480"/>
              </p:ext>
            </p:extLst>
          </p:nvPr>
        </p:nvGraphicFramePr>
        <p:xfrm>
          <a:off x="179512" y="1484784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306099"/>
            <a:ext cx="8856984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Дотации, субсидии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, иные межбюджетные трансферты, передаваемые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бюджетам сельских  поселений, </a:t>
            </a:r>
            <a:endParaRPr lang="ru-RU" sz="3200" b="1" kern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руб.</a:t>
            </a:r>
            <a:endParaRPr kumimoji="0" lang="ru-RU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20396796">
            <a:off x="3213455" y="2627947"/>
            <a:ext cx="19805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</a:t>
            </a:r>
            <a:r>
              <a:rPr lang="ru-RU" b="1" dirty="0" smtClean="0">
                <a:solidFill>
                  <a:srgbClr val="00B050"/>
                </a:solidFill>
              </a:rPr>
              <a:t>1,3 %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60822">
            <a:off x="4306812" y="4147187"/>
            <a:ext cx="13688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</a:t>
            </a:r>
            <a:r>
              <a:rPr lang="ru-RU" b="1" dirty="0" smtClean="0">
                <a:solidFill>
                  <a:srgbClr val="00B050"/>
                </a:solidFill>
              </a:rPr>
              <a:t> 2,1 раза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Динамика изменения текущих расходов и бюджета развития (млн. руб.)</a:t>
            </a:r>
            <a:endParaRPr lang="ru-RU" altLang="ru-RU" sz="28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14151920"/>
              </p:ext>
            </p:extLst>
          </p:nvPr>
        </p:nvGraphicFramePr>
        <p:xfrm>
          <a:off x="395536" y="1412776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5220072" y="3276220"/>
            <a:ext cx="792088" cy="971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119261" y="1702806"/>
            <a:ext cx="1080120" cy="3620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460822">
            <a:off x="1718571" y="1487535"/>
            <a:ext cx="14539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18,0 %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89732">
            <a:off x="4729275" y="2831416"/>
            <a:ext cx="17736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-5,5%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477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>
                <a:solidFill>
                  <a:schemeClr val="tx1"/>
                </a:solidFill>
                <a:effectLst/>
                <a:latin typeface="Arial Cyr"/>
              </a:rPr>
              <a:t>Участие Пермского муниципального района в национальных проектах в </a:t>
            </a:r>
            <a:r>
              <a:rPr lang="ru-RU" altLang="ru-RU" sz="2800" dirty="0" smtClean="0">
                <a:solidFill>
                  <a:schemeClr val="tx1"/>
                </a:solidFill>
                <a:effectLst/>
                <a:latin typeface="Arial Cyr"/>
              </a:rPr>
              <a:t>2021 году</a:t>
            </a:r>
            <a:br>
              <a:rPr lang="ru-RU" altLang="ru-RU" sz="2800" dirty="0" smtClean="0">
                <a:solidFill>
                  <a:schemeClr val="tx1"/>
                </a:solidFill>
                <a:effectLst/>
                <a:latin typeface="Arial Cyr"/>
              </a:rPr>
            </a:br>
            <a:r>
              <a:rPr lang="ru-RU" altLang="ru-RU" sz="2800" dirty="0" smtClean="0">
                <a:solidFill>
                  <a:schemeClr val="tx1"/>
                </a:solidFill>
                <a:effectLst/>
                <a:latin typeface="Arial Cyr"/>
              </a:rPr>
              <a:t>                                                                  </a:t>
            </a:r>
            <a:endParaRPr lang="ru-RU" altLang="ru-RU" sz="1800" dirty="0" smtClean="0">
              <a:solidFill>
                <a:schemeClr val="tx1"/>
              </a:solidFill>
              <a:effectLst/>
              <a:latin typeface="Arial Cy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8929" y="1435344"/>
            <a:ext cx="467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комплекс            д. Петровка (оснащение спортивно-технологическим оборудованием) -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16 57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854" y="3212976"/>
            <a:ext cx="4769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сокращения непригодного для проживания жилищного фонда площадью 259,2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45 627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формирования комфортной городской среды в 5 сельских поселениях – 40 986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t="28642" r="305" b="26244"/>
          <a:stretch/>
        </p:blipFill>
        <p:spPr bwMode="auto">
          <a:xfrm>
            <a:off x="0" y="1412775"/>
            <a:ext cx="4283968" cy="10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1374" b="28353"/>
          <a:stretch/>
        </p:blipFill>
        <p:spPr bwMode="auto">
          <a:xfrm>
            <a:off x="4173473" y="4410576"/>
            <a:ext cx="4983986" cy="108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477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>
                <a:solidFill>
                  <a:schemeClr val="tx1"/>
                </a:solidFill>
                <a:effectLst/>
                <a:latin typeface="Arial Cyr"/>
              </a:rPr>
              <a:t>Участие Пермского муниципального района в национальных проектах в </a:t>
            </a:r>
            <a:r>
              <a:rPr lang="ru-RU" altLang="ru-RU" sz="2800" dirty="0" smtClean="0">
                <a:solidFill>
                  <a:schemeClr val="tx1"/>
                </a:solidFill>
                <a:effectLst/>
                <a:latin typeface="Arial Cyr"/>
              </a:rPr>
              <a:t>2021 </a:t>
            </a:r>
            <a:r>
              <a:rPr lang="ru-RU" altLang="ru-RU" sz="2800" dirty="0">
                <a:solidFill>
                  <a:schemeClr val="tx1"/>
                </a:solidFill>
                <a:effectLst/>
                <a:latin typeface="Arial Cyr"/>
              </a:rPr>
              <a:t>году</a:t>
            </a:r>
            <a:endParaRPr lang="ru-RU" altLang="ru-RU" sz="2800" dirty="0" smtClean="0">
              <a:solidFill>
                <a:schemeClr val="tx1"/>
              </a:solidFill>
              <a:effectLst/>
              <a:latin typeface="Arial Cy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628800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Пермского муниципального района протяженностью 14,498 км - 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103 308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3" y="1484783"/>
            <a:ext cx="5062380" cy="118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15397" b="14850"/>
          <a:stretch/>
        </p:blipFill>
        <p:spPr bwMode="auto">
          <a:xfrm>
            <a:off x="4593225" y="3861048"/>
            <a:ext cx="4525282" cy="134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359943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Кондратовской школе условий для занятий физической культурой и спортом (ремонт спортивного зала) -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2 98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6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477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/>
                <a:latin typeface="Arial Cyr"/>
              </a:rPr>
              <a:t>Участие Пермского муниципального района в национальных проектах в 2021 году</a:t>
            </a:r>
            <a:br>
              <a:rPr lang="ru-RU" altLang="ru-RU" sz="2800" b="1" dirty="0" smtClean="0">
                <a:solidFill>
                  <a:schemeClr val="tx1"/>
                </a:solidFill>
                <a:effectLst/>
                <a:latin typeface="Arial Cyr"/>
              </a:rPr>
            </a:br>
            <a:r>
              <a:rPr lang="ru-RU" altLang="ru-RU" sz="2800" b="1" dirty="0" smtClean="0">
                <a:solidFill>
                  <a:schemeClr val="tx1"/>
                </a:solidFill>
                <a:effectLst/>
                <a:latin typeface="Arial Cyr"/>
              </a:rPr>
              <a:t>                                                                      </a:t>
            </a:r>
            <a:r>
              <a:rPr lang="ru-RU" altLang="ru-RU" sz="2000" dirty="0" err="1" smtClean="0">
                <a:solidFill>
                  <a:schemeClr val="tx1"/>
                </a:solidFill>
                <a:effectLst/>
                <a:latin typeface="Arial Cyr"/>
              </a:rPr>
              <a:t>тыс.руб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Arial Cyr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49604"/>
              </p:ext>
            </p:extLst>
          </p:nvPr>
        </p:nvGraphicFramePr>
        <p:xfrm>
          <a:off x="107504" y="1628800"/>
          <a:ext cx="8928996" cy="3937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24338"/>
                <a:gridCol w="1224136"/>
                <a:gridCol w="1296144"/>
                <a:gridCol w="1152128"/>
                <a:gridCol w="1152128"/>
                <a:gridCol w="10801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поселений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«Демография»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16 577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86 613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79 623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качественные автомобильные дороги»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103 308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«Образование»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209 486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197 998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5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Бюджетные инвестиции на строительство(реконструкцию),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приобретение объектов общественной инфраструктуры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в 2021 году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93291139"/>
              </p:ext>
            </p:extLst>
          </p:nvPr>
        </p:nvGraphicFramePr>
        <p:xfrm>
          <a:off x="323528" y="1397000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2143345" y="2492896"/>
            <a:ext cx="4824536" cy="1728192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67744" y="2204864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-8,3%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228184" y="2091657"/>
            <a:ext cx="1080120" cy="401239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3533627"/>
              </p:ext>
            </p:extLst>
          </p:nvPr>
        </p:nvGraphicFramePr>
        <p:xfrm>
          <a:off x="539552" y="1700808"/>
          <a:ext cx="8280919" cy="4058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892"/>
                <a:gridCol w="1653291"/>
                <a:gridCol w="1029360"/>
                <a:gridCol w="1397109"/>
                <a:gridCol w="907147"/>
                <a:gridCol w="1080120"/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муниципальных образований Пермского края</a:t>
                      </a:r>
                      <a:endParaRPr lang="ru-RU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2020 год</a:t>
                      </a:r>
                      <a:endParaRPr lang="ru-RU" sz="1600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2021 год</a:t>
                      </a:r>
                      <a:endParaRPr lang="ru-RU" sz="1600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Темп </a:t>
                      </a:r>
                    </a:p>
                    <a:p>
                      <a:pPr algn="ctr"/>
                      <a:r>
                        <a:rPr lang="ru-RU" sz="1600" dirty="0" smtClean="0"/>
                        <a:t>роста,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 anchor="ctr"/>
                </a:tc>
              </a:tr>
              <a:tr h="668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 руб.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 руб.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Пермский ГО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38 457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43</a:t>
                      </a:r>
                      <a:r>
                        <a:rPr lang="ru-RU" sz="2000" b="1" baseline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919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114,2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г. Березники </a:t>
                      </a:r>
                      <a:endParaRPr lang="ru-RU" sz="2000" b="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6 967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6 051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86,9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499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Пермский МР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5 083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5 617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110,5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Соликамский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3 518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5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4 136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117,6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Чайковский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3 969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3 429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86,4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260648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Исполнение </a:t>
            </a:r>
            <a:r>
              <a:rPr lang="ru-RU" sz="3200" b="1" kern="0" dirty="0" smtClean="0">
                <a:solidFill>
                  <a:prstClr val="black"/>
                </a:solidFill>
                <a:latin typeface="Times New Roman" pitchFamily="18" charset="0"/>
              </a:rPr>
              <a:t>расходов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 консолидированных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бюджетов муниципальных образований Пермского края за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2020 – 2021 годы</a:t>
            </a:r>
            <a:endParaRPr lang="ru-RU" sz="27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0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7504" y="38033"/>
            <a:ext cx="8895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юджетных инвестиции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по отраслям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за 2021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60039882"/>
              </p:ext>
            </p:extLst>
          </p:nvPr>
        </p:nvGraphicFramePr>
        <p:xfrm>
          <a:off x="107504" y="758113"/>
          <a:ext cx="8895064" cy="598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7254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Бюджетные инвестиции на строительство (реконструкцию) и приобретение объектов общественной инфраструктуры Пермского муниципального района в 2021 году в разрезе источников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5463" y="6381750"/>
            <a:ext cx="2133600" cy="476250"/>
          </a:xfrm>
        </p:spPr>
        <p:txBody>
          <a:bodyPr/>
          <a:lstStyle/>
          <a:p>
            <a:pPr algn="r">
              <a:defRPr/>
            </a:pPr>
            <a:fld id="{06AC4602-F6AF-4464-9946-D9D464CAB88F}" type="slidenum">
              <a:rPr lang="ru-RU" smtClean="0">
                <a:latin typeface="+mn-lt"/>
              </a:rPr>
              <a:pPr algn="r">
                <a:defRPr/>
              </a:pPr>
              <a:t>41</a:t>
            </a:fld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98347"/>
              </p:ext>
            </p:extLst>
          </p:nvPr>
        </p:nvGraphicFramePr>
        <p:xfrm>
          <a:off x="395288" y="4508500"/>
          <a:ext cx="8532813" cy="18068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56432"/>
                <a:gridCol w="1566985"/>
                <a:gridCol w="1363279"/>
                <a:gridCol w="1363279"/>
                <a:gridCol w="1363279"/>
                <a:gridCol w="1219559"/>
              </a:tblGrid>
              <a:tr h="216644"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тыс.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уровням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297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185 680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492 571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7 348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767 776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606 495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128 477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19 213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тклонение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-69 521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-172 089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+113 924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-23 221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+11 865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30419847"/>
              </p:ext>
            </p:extLst>
          </p:nvPr>
        </p:nvGraphicFramePr>
        <p:xfrm>
          <a:off x="395536" y="1268760"/>
          <a:ext cx="85689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545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2627894"/>
              </p:ext>
            </p:extLst>
          </p:nvPr>
        </p:nvGraphicFramePr>
        <p:xfrm>
          <a:off x="107504" y="764704"/>
          <a:ext cx="8898718" cy="600216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47348"/>
                <a:gridCol w="709101"/>
                <a:gridCol w="780011"/>
                <a:gridCol w="709101"/>
                <a:gridCol w="780011"/>
                <a:gridCol w="673146"/>
              </a:tblGrid>
              <a:tr h="314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71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образования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604 287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532 159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72 128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27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350 мест в д. Ясыри Пермского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53 648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41 315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12 333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 «Детский сад на 280 мест в микрорайоне «Новый» в д.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Кондратово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 Пермского края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13 640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9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120 мест в с. Фролы Пермского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45 523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29 966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15 557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здания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детского сада «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Семицветик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Двуреченского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8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объекта «Строительство здания детского сада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160 мест в с. 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Башкултаево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здания школы в п. Сылва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278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в пос. Горный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458 918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20 082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261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спорта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33 306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24 135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9 171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объекта «Физкультурно-оздоровительный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 открытого типа д. Петровка Пермского района»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Универсальная спортивная площадка (межшкольный стадион) п. Сылва Пермского района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13 837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10 198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7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Универсальная спортивная площадка (межшкольный стадион) п. Юг Пермского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19 398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13 937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культуры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15 948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15 948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детской школы искусств в с. Усть-Качка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10 519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10 519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66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детской школы искусств в п. Юго-Камский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9238" y="266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</a:rPr>
              <a:t>Расходы на реализацию инвестиционных проектов за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</a:rPr>
              <a:t>2021 год, 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</a:rPr>
              <a:t>тыс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</a:rPr>
              <a:t>. руб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2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8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42876337"/>
              </p:ext>
            </p:extLst>
          </p:nvPr>
        </p:nvGraphicFramePr>
        <p:xfrm>
          <a:off x="107506" y="229554"/>
          <a:ext cx="8928989" cy="56565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6350"/>
                <a:gridCol w="782665"/>
                <a:gridCol w="711513"/>
                <a:gridCol w="711513"/>
                <a:gridCol w="722807"/>
                <a:gridCol w="664141"/>
              </a:tblGrid>
              <a:tr h="191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автомобильной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дороги 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Гамово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-Заречная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объекта «Строительство автомобильной дороги Горный-</a:t>
                      </a:r>
                      <a:r>
                        <a:rPr lang="ru-RU" sz="14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Костарята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объекты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110 189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13 591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50 201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27 184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земельных участков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15 394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15 394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08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объекта: "Распределительный газопровод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д.Косотуриха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ул.Березовая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ул.Встречная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ул.Дальняя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ул.Добрая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ул.Ладная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ул.Ландышевая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ул.Летняя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ул.Луговая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ул.Отрадная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ул.Радужная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ул.Рассветная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ул.Райская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ул.Светлая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ул.Февральская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ул.Цветочная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ул.Ясная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ул.Январская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Култаевского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Пермского района"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Распределительный газопровода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д.Ежи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Култаевского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Пермского муниципального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объекта «Реконструкция водопровода и скважины, расположенных в </a:t>
                      </a:r>
                      <a:r>
                        <a:rPr lang="ru-RU" sz="14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Хохловском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сельском поселении (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Палкино)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Распределительные уличные газопроводы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д.Касимово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муниципального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52 588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14 827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8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решений судов,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вступивших в законную силу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11 123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11 123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объекта "Строительство кладбища в д.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Горбуново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5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жилых помещений для последующего предоставления их детям-сиротам и детям, оставшимся без попечения родителей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26 031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13 591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12 440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767 776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606 495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128 477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19 213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8796" y="-33297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Times New Roman" pitchFamily="18" charset="0"/>
              </a:rPr>
              <a:t>Продолжение</a:t>
            </a:r>
            <a:endParaRPr lang="ru-RU" sz="16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1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6"/>
          <p:cNvSpPr>
            <a:spLocks noGrp="1" noChangeArrowheads="1"/>
          </p:cNvSpPr>
          <p:nvPr>
            <p:ph idx="4294967295"/>
          </p:nvPr>
        </p:nvSpPr>
        <p:spPr>
          <a:xfrm>
            <a:off x="323528" y="3212976"/>
            <a:ext cx="7848872" cy="308047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семей, в </a:t>
            </a:r>
            <a:r>
              <a:rPr lang="ru-RU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Выплата 35%: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 • Местный бюджет 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</a:rPr>
              <a:t>7 01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1 тыс.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руб.;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• Краевой бюджет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</a:rPr>
              <a:t>89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тыс.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руб.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           • Федеральный бюджет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</a:rPr>
              <a:t>2 413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тыс.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руб. 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(выдано 11 свидетельств, оплачено 11)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</a:rPr>
              <a:t>Выплата 10% за счет средств краевого бюджета 8 765 тыс. руб.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(выдано 52 свидетельств, оплачено 30)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sz="1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6326" name="Заголовок 4"/>
          <p:cNvSpPr>
            <a:spLocks noGrp="1"/>
          </p:cNvSpPr>
          <p:nvPr>
            <p:ph type="title"/>
          </p:nvPr>
        </p:nvSpPr>
        <p:spPr>
          <a:xfrm>
            <a:off x="498127" y="404664"/>
            <a:ext cx="7859713" cy="5762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  <a:endParaRPr lang="ru-RU" altLang="ru-RU" sz="28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6"/>
          <p:cNvSpPr>
            <a:spLocks noChangeArrowheads="1"/>
          </p:cNvSpPr>
          <p:nvPr/>
        </p:nvSpPr>
        <p:spPr bwMode="auto">
          <a:xfrm>
            <a:off x="1979712" y="1121691"/>
            <a:ext cx="6984776" cy="201927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отдельных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федеральными законами от 12.01.1995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5-ФЗ «О ветеранах» и от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24.11.1995 г.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181-ФЗ  «О социальной защите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в  Российской Федерации </a:t>
            </a: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6 756 тыс.</a:t>
            </a:r>
            <a:r>
              <a:rPr lang="en-US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человек) </a:t>
            </a:r>
            <a:endParaRPr lang="ru-RU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3955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дорожного фонда, млн. руб.</a:t>
            </a:r>
            <a:r>
              <a:rPr lang="ru-RU" altLang="ru-RU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effectLst/>
              </a:rPr>
            </a:br>
            <a:endParaRPr lang="ru-RU" altLang="ru-RU" sz="2800" b="1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922387"/>
              </p:ext>
            </p:extLst>
          </p:nvPr>
        </p:nvGraphicFramePr>
        <p:xfrm>
          <a:off x="179512" y="764704"/>
          <a:ext cx="88061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8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бюджета на содержание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органов местного самоуправления,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58140175"/>
              </p:ext>
            </p:extLst>
          </p:nvPr>
        </p:nvGraphicFramePr>
        <p:xfrm>
          <a:off x="251520" y="1484784"/>
          <a:ext cx="864096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7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8811"/>
            <a:ext cx="8258175" cy="5429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/>
              </a:rPr>
              <a:t>Расходование средств резервного фонда в 2021 году, тыс. руб.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193" y="980728"/>
            <a:ext cx="8667279" cy="57161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ВСЕГО ПРЕДУСМОТРЕНО В БЮДЖЕТЕ – 17 086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ВЫДЕЛЕНО  - </a:t>
            </a:r>
            <a:r>
              <a:rPr lang="ru-RU" sz="2000" b="1" dirty="0">
                <a:solidFill>
                  <a:srgbClr val="FF0000"/>
                </a:solidFill>
              </a:rPr>
              <a:t>14 </a:t>
            </a:r>
            <a:r>
              <a:rPr lang="ru-RU" sz="2000" b="1" dirty="0" smtClean="0">
                <a:solidFill>
                  <a:srgbClr val="FF0000"/>
                </a:solidFill>
              </a:rPr>
              <a:t>379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ИЗРАСХОДОВАНО – 14 202, в том числе: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ru-RU" sz="20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altLang="ru-RU" sz="2000" b="1" dirty="0" smtClean="0">
              <a:solidFill>
                <a:srgbClr val="FF0000"/>
              </a:solidFill>
            </a:endParaRPr>
          </a:p>
          <a:p>
            <a:pPr marL="45720" indent="0" algn="just" eaLnBrk="1" hangingPunct="1">
              <a:spcBef>
                <a:spcPct val="0"/>
              </a:spcBef>
              <a:buNone/>
            </a:pPr>
            <a:endParaRPr lang="ru-RU" altLang="ru-RU" sz="1300" b="1" dirty="0" smtClean="0"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376419" y="254032"/>
            <a:ext cx="83010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0" kern="0" dirty="0"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04271"/>
              </p:ext>
            </p:extLst>
          </p:nvPr>
        </p:nvGraphicFramePr>
        <p:xfrm>
          <a:off x="251520" y="2276872"/>
          <a:ext cx="8712969" cy="436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296144"/>
                <a:gridCol w="1296145"/>
              </a:tblGrid>
              <a:tr h="8167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Направления расхода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Выделено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Израсходовано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на выполнение работ по ремонту кровли в котельной в п.Кукуштан, ул.Ленина,1а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589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589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73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на выполнение работ по приобретению, поставке и установке котла в котельной по адресу: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с.Рождественское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, ул.Революционная,25 Юго-Камского сельского поселения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1241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1064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73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на выполнение неотложных работ по ликвидации чрезвычайной ситуации, связанной с обнаружением вируса африканской чумы свиней в Савинском сельском поселении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429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429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9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на выполнение работ по ремонту моста через р.Северная на автомобильной дороге Новый-Рождественское"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830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830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73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на выполнение работ по ремонту наружной сети канализации и накопителя бытовых стоков в д. Замараево Фроловского сельского поселения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1908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1908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6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на устранение последствий пожара в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д.Петровка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ул.Школьная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, д.5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4711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4711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8811"/>
            <a:ext cx="8258175" cy="5429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/>
              </a:rPr>
              <a:t>Расходование средств резервного фонда в 2021 году (продолжение)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193" y="764704"/>
            <a:ext cx="8667279" cy="59321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 eaLnBrk="1" hangingPunct="1">
              <a:spcBef>
                <a:spcPct val="0"/>
              </a:spcBef>
              <a:buNone/>
            </a:pPr>
            <a:endParaRPr lang="ru-RU" altLang="ru-RU" sz="1300" b="1" dirty="0" smtClean="0"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376419" y="254032"/>
            <a:ext cx="83010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kern="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4769"/>
              </p:ext>
            </p:extLst>
          </p:nvPr>
        </p:nvGraphicFramePr>
        <p:xfrm>
          <a:off x="179512" y="1268760"/>
          <a:ext cx="8712969" cy="403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296144"/>
                <a:gridCol w="1296145"/>
              </a:tblGrid>
              <a:tr h="12017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Направления расхода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Выделено,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Израсходовано,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2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на выполнение аварийно-восстановительных работ на участке водопроводной сети в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д.Нестюково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Двуреченского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сельского поселения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1164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1164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665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на ремонт окна и кирпичной кладки простенка здания МАОУ "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Бабкинская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средняя школа" в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п.Кукуштан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334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334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97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на ремонт участка тепловой трассы по ул.Ленина в с.Бершеть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057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057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675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на приобретение и замена котла в котельной по адресу: п.Сылва, ул.Большевистская, 75/5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116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116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4213" y="177822"/>
            <a:ext cx="8229600" cy="122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Информация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по бюджетным кредитам, предоставленным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бюджетам сельских поселений из бюджета Пермского муниципального района в 2021 году</a:t>
            </a:r>
            <a:endParaRPr lang="ru-RU" sz="2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611993"/>
            <a:ext cx="878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*задолженность погашена в полном объеме 10.01.2022 (</a:t>
            </a:r>
            <a:r>
              <a:rPr lang="ru-RU" sz="1400" dirty="0" err="1" smtClean="0">
                <a:solidFill>
                  <a:prstClr val="black"/>
                </a:solidFill>
              </a:rPr>
              <a:t>Юговское</a:t>
            </a:r>
            <a:r>
              <a:rPr lang="ru-RU" sz="1400" dirty="0" smtClean="0">
                <a:solidFill>
                  <a:prstClr val="black"/>
                </a:solidFill>
              </a:rPr>
              <a:t> с/п), 13.01.2022 (</a:t>
            </a:r>
            <a:r>
              <a:rPr lang="ru-RU" sz="1400" dirty="0" err="1" smtClean="0">
                <a:solidFill>
                  <a:prstClr val="black"/>
                </a:solidFill>
              </a:rPr>
              <a:t>Сылвенское</a:t>
            </a:r>
            <a:r>
              <a:rPr lang="ru-RU" sz="1400" dirty="0" smtClean="0">
                <a:solidFill>
                  <a:prstClr val="black"/>
                </a:solidFill>
              </a:rPr>
              <a:t> с/п)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5756563"/>
              </p:ext>
            </p:extLst>
          </p:nvPr>
        </p:nvGraphicFramePr>
        <p:xfrm>
          <a:off x="323529" y="1749952"/>
          <a:ext cx="8568951" cy="3726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7"/>
                <a:gridCol w="1728192"/>
                <a:gridCol w="1080120"/>
                <a:gridCol w="1008112"/>
                <a:gridCol w="1872208"/>
                <a:gridCol w="1368152"/>
              </a:tblGrid>
              <a:tr h="8149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effectLst/>
                        </a:rPr>
                        <a:t>Наименование </a:t>
                      </a:r>
                    </a:p>
                    <a:p>
                      <a:pPr algn="ctr" fontAlgn="t"/>
                      <a:r>
                        <a:rPr lang="ru-RU" sz="1400" b="0" u="none" strike="noStrike" dirty="0" smtClean="0">
                          <a:effectLst/>
                        </a:rPr>
                        <a:t>сельского поселения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Задолженность на 01.01.2021 (в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т.ч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реструктуризация)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Выдано 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кредитов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effectLst/>
                        </a:rPr>
                        <a:t>Погашено </a:t>
                      </a:r>
                      <a:r>
                        <a:rPr lang="ru-RU" sz="1400" b="0" u="none" strike="noStrike" dirty="0">
                          <a:effectLst/>
                        </a:rPr>
                        <a:t>кредитов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effectLst/>
                        </a:rPr>
                        <a:t>Реструктуризировано </a:t>
                      </a:r>
                      <a:r>
                        <a:rPr lang="ru-RU" sz="1400" b="0" u="none" strike="noStrike" dirty="0">
                          <a:effectLst/>
                        </a:rPr>
                        <a:t>кредитов на 2022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effectLst/>
                        </a:rPr>
                        <a:t>Просроченная</a:t>
                      </a:r>
                      <a:r>
                        <a:rPr lang="ru-RU" sz="1400" b="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0" u="none" strike="noStrike" dirty="0" smtClean="0">
                          <a:effectLst/>
                        </a:rPr>
                        <a:t>задолженность </a:t>
                      </a:r>
                      <a:r>
                        <a:rPr lang="ru-RU" sz="1400" b="0" u="none" strike="noStrike" dirty="0" smtClean="0">
                          <a:effectLst/>
                        </a:rPr>
                        <a:t>на 01.01.2022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8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Бершетское</a:t>
                      </a:r>
                      <a:endParaRPr lang="ru-RU" sz="16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Култаевское</a:t>
                      </a:r>
                      <a:endParaRPr lang="en-US" sz="16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4 500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4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49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Юговское</a:t>
                      </a:r>
                      <a:endParaRPr lang="ru-RU" sz="16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2 600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1 000</a:t>
                      </a: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Фроловское</a:t>
                      </a:r>
                      <a:endParaRPr lang="ru-RU" sz="16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4 500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7 200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2 300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Сылвенское</a:t>
                      </a:r>
                      <a:endParaRPr lang="ru-RU" sz="16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3 700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4 500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3 700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1 200</a:t>
                      </a:r>
                    </a:p>
                  </a:txBody>
                  <a:tcPr marL="9525" marR="9525" marT="9525" marB="0" anchor="ctr"/>
                </a:tc>
              </a:tr>
              <a:tr h="634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  <a:latin typeface="+mj-lt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+mj-lt"/>
                        </a:rPr>
                        <a:t>10 800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+mj-lt"/>
                        </a:rPr>
                        <a:t>17 600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+mj-lt"/>
                        </a:rPr>
                        <a:t>7 300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+mj-lt"/>
                        </a:rPr>
                        <a:t>2 200*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31838" y="1417935"/>
            <a:ext cx="1560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6885715"/>
              </p:ext>
            </p:extLst>
          </p:nvPr>
        </p:nvGraphicFramePr>
        <p:xfrm>
          <a:off x="179514" y="1688381"/>
          <a:ext cx="8712966" cy="426173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4214"/>
                <a:gridCol w="1224136"/>
                <a:gridCol w="1080120"/>
                <a:gridCol w="1080120"/>
                <a:gridCol w="1224136"/>
                <a:gridCol w="1080120"/>
                <a:gridCol w="1080120"/>
              </a:tblGrid>
              <a:tr h="372467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муниципальных образований Пермского края</a:t>
                      </a:r>
                      <a:endParaRPr lang="ru-RU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2020 год</a:t>
                      </a: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2021 год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Числен-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населения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в расчете</a:t>
                      </a:r>
                      <a:r>
                        <a:rPr lang="ru-RU" sz="1600" b="1" baseline="0" dirty="0" smtClean="0"/>
                        <a:t> на 1 жителя, </a:t>
                      </a:r>
                      <a:r>
                        <a:rPr lang="ru-RU" sz="1600" b="1" baseline="0" dirty="0" err="1" smtClean="0"/>
                        <a:t>тыс.руб</a:t>
                      </a:r>
                      <a:r>
                        <a:rPr lang="ru-RU" sz="1600" b="1" baseline="0" dirty="0" smtClean="0"/>
                        <a:t>.</a:t>
                      </a:r>
                      <a:endParaRPr lang="ru-RU" sz="1600" b="1" dirty="0" smtClean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Числен-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населения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в расчете</a:t>
                      </a:r>
                      <a:r>
                        <a:rPr lang="ru-RU" sz="1600" b="1" baseline="0" dirty="0" smtClean="0"/>
                        <a:t> на 1 жителя, </a:t>
                      </a:r>
                      <a:r>
                        <a:rPr lang="ru-RU" sz="1600" b="1" baseline="0" dirty="0" err="1" smtClean="0"/>
                        <a:t>тыс.руб</a:t>
                      </a:r>
                      <a:r>
                        <a:rPr lang="ru-RU" sz="1600" b="1" baseline="0" dirty="0" smtClean="0"/>
                        <a:t>.</a:t>
                      </a:r>
                      <a:endParaRPr lang="ru-RU" sz="1600" b="1" dirty="0" smtClean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доходы*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расходы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доходы*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расходы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Пермский МР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116 353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18,3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43,7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118 768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20,1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47,3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Пермский ГО</a:t>
                      </a:r>
                      <a:endParaRPr lang="ru-RU" b="1" dirty="0" smtClean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1 049 199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1 042 770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20,7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42,1</a:t>
                      </a: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г. Березники </a:t>
                      </a:r>
                      <a:endParaRPr lang="ru-RU" sz="1800" b="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150 722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16,6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46,2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148 064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18,2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40,9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Чайковский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103 133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9,5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102 167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10,4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33,6</a:t>
                      </a: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Соликамский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107 742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12,4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32,7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106 560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12,6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38,8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260648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Показатели доходов и расходов консолидированных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бюджетов муниципальных образований Пермского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края на душу населения за 2020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2021 годы</a:t>
            </a:r>
            <a:endParaRPr lang="ru-RU" sz="2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073659"/>
            <a:ext cx="308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*налоговые и неналоговые доходы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62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 b="1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Основные итоги исполнения расходов </a:t>
            </a:r>
            <a:br>
              <a:rPr lang="ru-RU" altLang="ru-RU" sz="3200" b="1" dirty="0" smtClean="0">
                <a:solidFill>
                  <a:schemeClr val="tx2"/>
                </a:solidFill>
                <a:effectLst/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бюджета района за 2021 год</a:t>
            </a:r>
            <a:endParaRPr lang="ru-RU" altLang="ru-RU" sz="3200" dirty="0" smtClean="0">
              <a:effectLst/>
            </a:endParaRPr>
          </a:p>
        </p:txBody>
      </p:sp>
      <p:sp>
        <p:nvSpPr>
          <p:cNvPr id="55299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640960" cy="4824536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 был сформирован в программной структуре, исполнялся на основе 14 муниципальных программ</a:t>
            </a:r>
          </a:p>
          <a:p>
            <a:pPr algn="just"/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основные направления и задачи налоговой и бюджетной политики  2021 года  - обеспечено  стабильное исполнение  районного бюджета</a:t>
            </a:r>
          </a:p>
          <a:p>
            <a:pPr algn="just"/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исполнению бюджета осуществлялись в соответствии с бюджетным  законодательством и  требованиями,  утвержденными решением о бюджете</a:t>
            </a: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 плановый дефицит районного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отсутствуют коммерческие заимствования</a:t>
            </a:r>
          </a:p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Пермского муниципального района по состоянию на 01.01.2022 отсутствует, муниципальные гарантии не представлялись</a:t>
            </a:r>
          </a:p>
          <a:p>
            <a:pPr algn="just"/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просроченная дебиторская и кредиторская задолженность  отсутствуют</a:t>
            </a: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действующих расходных обязательств в полном объёме, включая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задач, установленных в «майских» указах Президента Российской Федерации 2012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alt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национальных и краевых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</a:t>
            </a:r>
          </a:p>
          <a:p>
            <a:pPr algn="just"/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расходы на реализацию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карантинных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связанных с предотвращением распространения </a:t>
            </a:r>
            <a:r>
              <a:rPr lang="ru-RU" alt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8196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908720"/>
            <a:ext cx="7581900" cy="3124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2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Контактная информация</a:t>
            </a:r>
            <a: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Финансово-экономическое управление администрации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Пермского муниципального района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Почтовый адрес: 614065, г. Пермь,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ул. Верхне-</a:t>
            </a:r>
            <a:r>
              <a:rPr lang="ru-RU" altLang="ru-RU" sz="1800" b="1" dirty="0" err="1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Муллинская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71,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часы работы: с 8-00 до 12-00 с 13-00 до 17-00,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телефон </a:t>
            </a:r>
            <a:r>
              <a:rPr lang="en-US" altLang="ru-RU" sz="1800" b="1" dirty="0" smtClean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</a:t>
            </a:r>
            <a:r>
              <a:rPr lang="ru-RU" altLang="ru-RU" sz="1800" b="1" dirty="0" smtClean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en-US" altLang="ru-RU" sz="1800" b="1" dirty="0" smtClean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67</a:t>
            </a:r>
            <a:r>
              <a:rPr lang="en-US" altLang="ru-RU" sz="1800" b="1" dirty="0" smtClean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90</a:t>
            </a:r>
            <a:r>
              <a:rPr lang="en-US" altLang="ru-RU" sz="1800" b="1" dirty="0" smtClean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296 26 51,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адрес электронной почты: 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feu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@permraion.ru,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официальный сайт http://feu.permraion.ru</a:t>
            </a:r>
            <a:r>
              <a:rPr lang="ru-RU" altLang="ru-RU" sz="1800" b="1" dirty="0" smtClean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/</a:t>
            </a:r>
            <a:endParaRPr lang="ru-RU" altLang="ru-RU" sz="4400" b="1" dirty="0" smtClean="0">
              <a:latin typeface="Times New Roman" pitchFamily="18" charset="0"/>
            </a:endParaRPr>
          </a:p>
        </p:txBody>
      </p:sp>
      <p:sp>
        <p:nvSpPr>
          <p:cNvPr id="57348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https://supportit.ru/img/conta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600400" cy="16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87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650" y="2492375"/>
            <a:ext cx="7581900" cy="3124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b="1" smtClean="0"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57348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4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6261149"/>
              </p:ext>
            </p:extLst>
          </p:nvPr>
        </p:nvGraphicFramePr>
        <p:xfrm>
          <a:off x="438886" y="2133600"/>
          <a:ext cx="8381587" cy="29950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72032"/>
                <a:gridCol w="1907321"/>
                <a:gridCol w="1907321"/>
                <a:gridCol w="1430816"/>
                <a:gridCol w="864097"/>
              </a:tblGrid>
              <a:tr h="27093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Утвержденный план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Факт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Отклонение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97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</a:t>
                      </a:r>
                    </a:p>
                  </a:txBody>
                  <a:tcPr anchor="ctr">
                    <a:solidFill>
                      <a:srgbClr val="EDF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%</a:t>
                      </a:r>
                      <a:endParaRPr lang="ru-RU" b="1" dirty="0"/>
                    </a:p>
                  </a:txBody>
                  <a:tcPr anchor="ctr">
                    <a:solidFill>
                      <a:srgbClr val="EDF7FD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5 142 074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5 123 287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-18 787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99,6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5 338 829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5 094 559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-244 270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95,4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763501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r>
                        <a:rPr lang="ru-RU" baseline="0" dirty="0" smtClean="0"/>
                        <a:t> (-), профицит (+)</a:t>
                      </a:r>
                      <a:endParaRPr lang="ru-RU" b="1" dirty="0" smtClean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-198 659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28 729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х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х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306099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Исполнение бюджета Пермского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муниципального района за 2021 год,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тыс. рублей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65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3263817"/>
              </p:ext>
            </p:extLst>
          </p:nvPr>
        </p:nvGraphicFramePr>
        <p:xfrm>
          <a:off x="327513" y="1556792"/>
          <a:ext cx="8416966" cy="486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306099"/>
            <a:ext cx="8856984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Исполнение бюджета Пермского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муниципального района за 2021 год,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                                                                                                          млн. рублей</a:t>
            </a:r>
            <a:endParaRPr kumimoji="0" lang="ru-RU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5996" y="341622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+10,9%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34117985"/>
              </p:ext>
            </p:extLst>
          </p:nvPr>
        </p:nvGraphicFramePr>
        <p:xfrm>
          <a:off x="0" y="1700808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977848"/>
              </p:ext>
            </p:extLst>
          </p:nvPr>
        </p:nvGraphicFramePr>
        <p:xfrm>
          <a:off x="21515" y="0"/>
          <a:ext cx="9058577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41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Налоговые и неналоговые доходы бюджета Пермского муниципального района за 2021 год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                             </a:t>
            </a:r>
            <a:r>
              <a:rPr kumimoji="0" lang="ru-RU" sz="27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(без дополнительного норматива отчислений по НДФЛ)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87739937"/>
              </p:ext>
            </p:extLst>
          </p:nvPr>
        </p:nvGraphicFramePr>
        <p:xfrm>
          <a:off x="323528" y="1556792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475656" y="1484784"/>
            <a:ext cx="6120680" cy="855766"/>
          </a:xfrm>
          <a:prstGeom prst="straightConnector1">
            <a:avLst/>
          </a:prstGeom>
          <a:ln w="25400" cmpd="sng">
            <a:solidFill>
              <a:schemeClr val="accent3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0153" y="1963314"/>
            <a:ext cx="106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+4,6%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18191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+6,7%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198523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r>
              <a:rPr lang="ru-RU" b="1" dirty="0" smtClean="0"/>
              <a:t>20,3</a:t>
            </a:r>
            <a:r>
              <a:rPr lang="en-US" b="1" dirty="0" smtClean="0"/>
              <a:t>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94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8545</TotalTime>
  <Words>3517</Words>
  <Application>Microsoft Office PowerPoint</Application>
  <PresentationFormat>Экран (4:3)</PresentationFormat>
  <Paragraphs>1062</Paragraphs>
  <Slides>52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поступлений налога на доходы физических лиц по дополнительному нормативу отчислений (43,1714%) за 2021 год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Пермского муниципального района по расходам за 2021 год, тыс. руб.                                                                                                  </vt:lpstr>
      <vt:lpstr>Исполнение бюджетных ассигнований по группам видов расходов классификации расходов бюджета за 2021 г., млн. руб. </vt:lpstr>
      <vt:lpstr>Исполнение бюджета в разрезе главных распорядителей бюджетных средств за 2021 год</vt:lpstr>
      <vt:lpstr>Реализация муниципальных программ в 2021 году                                                                                                                            тыс. руб.</vt:lpstr>
      <vt:lpstr>Реализация муниципальных программ в 2021  году (продолжение)</vt:lpstr>
      <vt:lpstr>Выполнение в 2021 году объемных показателей муниципальной услуги (работы)  Управления образования </vt:lpstr>
      <vt:lpstr>Выполнение в 2021 году объемных показателей муниципальной услуги (работы)  Управления по делам культуры</vt:lpstr>
      <vt:lpstr>Выполнение в 2021 году объемных показателей муниципальной услуги (работы)  Администрации</vt:lpstr>
      <vt:lpstr>Достижение целевых показателей по «указным» категориям работников бюджетной сфера МР в 2021 году</vt:lpstr>
      <vt:lpstr>Презентация PowerPoint</vt:lpstr>
      <vt:lpstr>Динамика изменения текущих расходов и бюджета развития (млн. руб.)</vt:lpstr>
      <vt:lpstr>Участие Пермского муниципального района в национальных проектах в 2021 году                                                                   </vt:lpstr>
      <vt:lpstr>Участие Пермского муниципального района в национальных проектах в 2021 году</vt:lpstr>
      <vt:lpstr>Участие Пермского муниципального района в национальных проектах в 2021 году                                                                       тыс.руб.</vt:lpstr>
      <vt:lpstr>Презентация PowerPoint</vt:lpstr>
      <vt:lpstr>Презентация PowerPoint</vt:lpstr>
      <vt:lpstr>Бюджетные инвестиции на строительство (реконструкцию) и приобретение объектов общественной инфраструктуры Пермского муниципального района в 2021 году в разрезе источников</vt:lpstr>
      <vt:lpstr>Презентация PowerPoint</vt:lpstr>
      <vt:lpstr>Презентация PowerPoint</vt:lpstr>
      <vt:lpstr>Социальное обеспечение населения</vt:lpstr>
      <vt:lpstr>Динамика расходов дорожного фонда, млн. руб. </vt:lpstr>
      <vt:lpstr>Презентация PowerPoint</vt:lpstr>
      <vt:lpstr>Расходование средств резервного фонда в 2021 году, тыс. руб.</vt:lpstr>
      <vt:lpstr>Расходование средств резервного фонда в 2021 году (продолжение)</vt:lpstr>
      <vt:lpstr>Презентация PowerPoint</vt:lpstr>
      <vt:lpstr>Основные итоги исполнения расходов  бюджета района за 2021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feu21-01</dc:creator>
  <cp:lastModifiedBy>feu21-01</cp:lastModifiedBy>
  <cp:revision>530</cp:revision>
  <cp:lastPrinted>2022-05-16T02:52:30Z</cp:lastPrinted>
  <dcterms:created xsi:type="dcterms:W3CDTF">2018-04-12T10:07:47Z</dcterms:created>
  <dcterms:modified xsi:type="dcterms:W3CDTF">2022-05-18T06:27:23Z</dcterms:modified>
</cp:coreProperties>
</file>